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2"/>
  </p:notesMasterIdLst>
  <p:sldIdLst>
    <p:sldId id="257" r:id="rId4"/>
    <p:sldId id="259" r:id="rId5"/>
    <p:sldId id="293" r:id="rId6"/>
    <p:sldId id="290" r:id="rId7"/>
    <p:sldId id="291" r:id="rId8"/>
    <p:sldId id="292" r:id="rId9"/>
    <p:sldId id="261" r:id="rId10"/>
    <p:sldId id="260" r:id="rId11"/>
    <p:sldId id="263" r:id="rId12"/>
    <p:sldId id="265" r:id="rId13"/>
    <p:sldId id="262" r:id="rId14"/>
    <p:sldId id="268" r:id="rId15"/>
    <p:sldId id="266" r:id="rId16"/>
    <p:sldId id="264" r:id="rId17"/>
    <p:sldId id="256" r:id="rId18"/>
    <p:sldId id="295" r:id="rId19"/>
    <p:sldId id="296"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00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B3EEB-B760-491B-BDC9-5E289F524E42}" type="datetimeFigureOut">
              <a:rPr lang="en-GB" smtClean="0"/>
              <a:t>01/07/2024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670F5C-D0DF-495A-93CC-C1B60C6431D9}" type="slidenum">
              <a:rPr lang="en-GB" smtClean="0"/>
              <a:t>‹#›</a:t>
            </a:fld>
            <a:endParaRPr lang="en-GB"/>
          </a:p>
        </p:txBody>
      </p:sp>
    </p:spTree>
    <p:extLst>
      <p:ext uri="{BB962C8B-B14F-4D97-AF65-F5344CB8AC3E}">
        <p14:creationId xmlns:p14="http://schemas.microsoft.com/office/powerpoint/2010/main" val="1037028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5670F5C-D0DF-495A-93CC-C1B60C6431D9}" type="slidenum">
              <a:rPr lang="en-GB" smtClean="0"/>
              <a:t>1</a:t>
            </a:fld>
            <a:endParaRPr lang="en-GB"/>
          </a:p>
        </p:txBody>
      </p:sp>
    </p:spTree>
    <p:extLst>
      <p:ext uri="{BB962C8B-B14F-4D97-AF65-F5344CB8AC3E}">
        <p14:creationId xmlns:p14="http://schemas.microsoft.com/office/powerpoint/2010/main" val="2758263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DKE</a:t>
            </a:r>
          </a:p>
        </p:txBody>
      </p:sp>
      <p:sp>
        <p:nvSpPr>
          <p:cNvPr id="4" name="Slide Number Placeholder 3"/>
          <p:cNvSpPr>
            <a:spLocks noGrp="1"/>
          </p:cNvSpPr>
          <p:nvPr>
            <p:ph type="sldNum" sz="quarter" idx="5"/>
          </p:nvPr>
        </p:nvSpPr>
        <p:spPr/>
        <p:txBody>
          <a:bodyPr/>
          <a:lstStyle/>
          <a:p>
            <a:fld id="{B5670F5C-D0DF-495A-93CC-C1B60C6431D9}" type="slidenum">
              <a:rPr lang="en-GB" smtClean="0"/>
              <a:t>2</a:t>
            </a:fld>
            <a:endParaRPr lang="en-GB"/>
          </a:p>
        </p:txBody>
      </p:sp>
    </p:spTree>
    <p:extLst>
      <p:ext uri="{BB962C8B-B14F-4D97-AF65-F5344CB8AC3E}">
        <p14:creationId xmlns:p14="http://schemas.microsoft.com/office/powerpoint/2010/main" val="699539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670F5C-D0DF-495A-93CC-C1B60C6431D9}" type="slidenum">
              <a:rPr lang="en-GB" smtClean="0"/>
              <a:t>3</a:t>
            </a:fld>
            <a:endParaRPr lang="en-GB"/>
          </a:p>
        </p:txBody>
      </p:sp>
    </p:spTree>
    <p:extLst>
      <p:ext uri="{BB962C8B-B14F-4D97-AF65-F5344CB8AC3E}">
        <p14:creationId xmlns:p14="http://schemas.microsoft.com/office/powerpoint/2010/main" val="1331216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B5670F5C-D0DF-495A-93CC-C1B60C6431D9}" type="slidenum">
              <a:rPr lang="en-GB" smtClean="0"/>
              <a:t>4</a:t>
            </a:fld>
            <a:endParaRPr lang="en-GB"/>
          </a:p>
        </p:txBody>
      </p:sp>
    </p:spTree>
    <p:extLst>
      <p:ext uri="{BB962C8B-B14F-4D97-AF65-F5344CB8AC3E}">
        <p14:creationId xmlns:p14="http://schemas.microsoft.com/office/powerpoint/2010/main" val="292867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670F5C-D0DF-495A-93CC-C1B60C6431D9}" type="slidenum">
              <a:rPr lang="en-GB" smtClean="0"/>
              <a:t>5</a:t>
            </a:fld>
            <a:endParaRPr lang="en-GB"/>
          </a:p>
        </p:txBody>
      </p:sp>
    </p:spTree>
    <p:extLst>
      <p:ext uri="{BB962C8B-B14F-4D97-AF65-F5344CB8AC3E}">
        <p14:creationId xmlns:p14="http://schemas.microsoft.com/office/powerpoint/2010/main" val="214410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670F5C-D0DF-495A-93CC-C1B60C6431D9}" type="slidenum">
              <a:rPr lang="en-GB" smtClean="0"/>
              <a:t>6</a:t>
            </a:fld>
            <a:endParaRPr lang="en-GB"/>
          </a:p>
        </p:txBody>
      </p:sp>
    </p:spTree>
    <p:extLst>
      <p:ext uri="{BB962C8B-B14F-4D97-AF65-F5344CB8AC3E}">
        <p14:creationId xmlns:p14="http://schemas.microsoft.com/office/powerpoint/2010/main" val="444893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670F5C-D0DF-495A-93CC-C1B60C6431D9}" type="slidenum">
              <a:rPr lang="en-GB" smtClean="0"/>
              <a:t>7</a:t>
            </a:fld>
            <a:endParaRPr lang="en-GB"/>
          </a:p>
        </p:txBody>
      </p:sp>
    </p:spTree>
    <p:extLst>
      <p:ext uri="{BB962C8B-B14F-4D97-AF65-F5344CB8AC3E}">
        <p14:creationId xmlns:p14="http://schemas.microsoft.com/office/powerpoint/2010/main" val="2289165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670F5C-D0DF-495A-93CC-C1B60C6431D9}" type="slidenum">
              <a:rPr lang="en-GB" smtClean="0"/>
              <a:t>10</a:t>
            </a:fld>
            <a:endParaRPr lang="en-GB"/>
          </a:p>
        </p:txBody>
      </p:sp>
    </p:spTree>
    <p:extLst>
      <p:ext uri="{BB962C8B-B14F-4D97-AF65-F5344CB8AC3E}">
        <p14:creationId xmlns:p14="http://schemas.microsoft.com/office/powerpoint/2010/main" val="3549072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5670F5C-D0DF-495A-93CC-C1B60C6431D9}" type="slidenum">
              <a:rPr lang="en-GB" smtClean="0"/>
              <a:t>18</a:t>
            </a:fld>
            <a:endParaRPr lang="en-GB"/>
          </a:p>
        </p:txBody>
      </p:sp>
    </p:spTree>
    <p:extLst>
      <p:ext uri="{BB962C8B-B14F-4D97-AF65-F5344CB8AC3E}">
        <p14:creationId xmlns:p14="http://schemas.microsoft.com/office/powerpoint/2010/main" val="141823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0DEFE-B071-4C01-9EC0-F25E35A2D2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C1BD60-B254-4567-98FB-0F4917DC9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06EE990-B8D5-43AD-97EC-3A57E2B3FC6A}"/>
              </a:ext>
            </a:extLst>
          </p:cNvPr>
          <p:cNvSpPr>
            <a:spLocks noGrp="1"/>
          </p:cNvSpPr>
          <p:nvPr>
            <p:ph type="dt" sz="half" idx="10"/>
          </p:nvPr>
        </p:nvSpPr>
        <p:spPr/>
        <p:txBody>
          <a:bodyPr/>
          <a:lstStyle/>
          <a:p>
            <a:fld id="{048C8968-8AE2-4634-9FC8-799AA8520DF9}" type="datetimeFigureOut">
              <a:rPr lang="en-GB" smtClean="0"/>
              <a:t>01/07/2024</a:t>
            </a:fld>
            <a:endParaRPr lang="en-GB"/>
          </a:p>
        </p:txBody>
      </p:sp>
      <p:sp>
        <p:nvSpPr>
          <p:cNvPr id="5" name="Footer Placeholder 4">
            <a:extLst>
              <a:ext uri="{FF2B5EF4-FFF2-40B4-BE49-F238E27FC236}">
                <a16:creationId xmlns:a16="http://schemas.microsoft.com/office/drawing/2014/main" id="{8C565BE7-8039-4A90-96B8-6011836DC5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E32370-19B6-4D5B-BA16-E78BE517968C}"/>
              </a:ext>
            </a:extLst>
          </p:cNvPr>
          <p:cNvSpPr>
            <a:spLocks noGrp="1"/>
          </p:cNvSpPr>
          <p:nvPr>
            <p:ph type="sldNum" sz="quarter" idx="12"/>
          </p:nvPr>
        </p:nvSpPr>
        <p:spPr/>
        <p:txBody>
          <a:bodyPr/>
          <a:lstStyle/>
          <a:p>
            <a:fld id="{6A0F06A2-C0A8-435B-9173-E0E04344634C}" type="slidenum">
              <a:rPr lang="en-GB" smtClean="0"/>
              <a:t>‹#›</a:t>
            </a:fld>
            <a:endParaRPr lang="en-GB"/>
          </a:p>
        </p:txBody>
      </p:sp>
    </p:spTree>
    <p:extLst>
      <p:ext uri="{BB962C8B-B14F-4D97-AF65-F5344CB8AC3E}">
        <p14:creationId xmlns:p14="http://schemas.microsoft.com/office/powerpoint/2010/main" val="192162446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F0E18-F729-49B0-B7BC-5FE5B2CEFE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55B9B6-B2E4-4395-92A1-E307A75994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E47773-4475-45B7-8CDB-086FC7CF1680}"/>
              </a:ext>
            </a:extLst>
          </p:cNvPr>
          <p:cNvSpPr>
            <a:spLocks noGrp="1"/>
          </p:cNvSpPr>
          <p:nvPr>
            <p:ph type="dt" sz="half" idx="10"/>
          </p:nvPr>
        </p:nvSpPr>
        <p:spPr/>
        <p:txBody>
          <a:bodyPr/>
          <a:lstStyle/>
          <a:p>
            <a:fld id="{048C8968-8AE2-4634-9FC8-799AA8520DF9}" type="datetimeFigureOut">
              <a:rPr lang="en-GB" smtClean="0"/>
              <a:t>01/07/2024</a:t>
            </a:fld>
            <a:endParaRPr lang="en-GB"/>
          </a:p>
        </p:txBody>
      </p:sp>
      <p:sp>
        <p:nvSpPr>
          <p:cNvPr id="5" name="Footer Placeholder 4">
            <a:extLst>
              <a:ext uri="{FF2B5EF4-FFF2-40B4-BE49-F238E27FC236}">
                <a16:creationId xmlns:a16="http://schemas.microsoft.com/office/drawing/2014/main" id="{DA2C3E58-F8B2-473F-A236-3892F33EBE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9F4B8D-17D6-4292-80B3-DABF35860257}"/>
              </a:ext>
            </a:extLst>
          </p:cNvPr>
          <p:cNvSpPr>
            <a:spLocks noGrp="1"/>
          </p:cNvSpPr>
          <p:nvPr>
            <p:ph type="sldNum" sz="quarter" idx="12"/>
          </p:nvPr>
        </p:nvSpPr>
        <p:spPr/>
        <p:txBody>
          <a:bodyPr/>
          <a:lstStyle/>
          <a:p>
            <a:fld id="{6A0F06A2-C0A8-435B-9173-E0E04344634C}" type="slidenum">
              <a:rPr lang="en-GB" smtClean="0"/>
              <a:t>‹#›</a:t>
            </a:fld>
            <a:endParaRPr lang="en-GB"/>
          </a:p>
        </p:txBody>
      </p:sp>
    </p:spTree>
    <p:extLst>
      <p:ext uri="{BB962C8B-B14F-4D97-AF65-F5344CB8AC3E}">
        <p14:creationId xmlns:p14="http://schemas.microsoft.com/office/powerpoint/2010/main" val="374631672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A2D52-4423-4B01-ADD8-6F8D04B428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08D0AE-3867-4C54-A76F-1B189ADA18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2DB03C-F1DD-41E2-8700-3AA5D01D0D0D}"/>
              </a:ext>
            </a:extLst>
          </p:cNvPr>
          <p:cNvSpPr>
            <a:spLocks noGrp="1"/>
          </p:cNvSpPr>
          <p:nvPr>
            <p:ph type="dt" sz="half" idx="10"/>
          </p:nvPr>
        </p:nvSpPr>
        <p:spPr/>
        <p:txBody>
          <a:bodyPr/>
          <a:lstStyle/>
          <a:p>
            <a:fld id="{048C8968-8AE2-4634-9FC8-799AA8520DF9}" type="datetimeFigureOut">
              <a:rPr lang="en-GB" smtClean="0"/>
              <a:t>01/07/2024</a:t>
            </a:fld>
            <a:endParaRPr lang="en-GB"/>
          </a:p>
        </p:txBody>
      </p:sp>
      <p:sp>
        <p:nvSpPr>
          <p:cNvPr id="5" name="Footer Placeholder 4">
            <a:extLst>
              <a:ext uri="{FF2B5EF4-FFF2-40B4-BE49-F238E27FC236}">
                <a16:creationId xmlns:a16="http://schemas.microsoft.com/office/drawing/2014/main" id="{532556E9-3EC9-4D6A-8335-65BFCBE6DA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F44B0-0124-4EAF-8588-A8AA2301C827}"/>
              </a:ext>
            </a:extLst>
          </p:cNvPr>
          <p:cNvSpPr>
            <a:spLocks noGrp="1"/>
          </p:cNvSpPr>
          <p:nvPr>
            <p:ph type="sldNum" sz="quarter" idx="12"/>
          </p:nvPr>
        </p:nvSpPr>
        <p:spPr/>
        <p:txBody>
          <a:bodyPr/>
          <a:lstStyle/>
          <a:p>
            <a:fld id="{6A0F06A2-C0A8-435B-9173-E0E04344634C}" type="slidenum">
              <a:rPr lang="en-GB" smtClean="0"/>
              <a:t>‹#›</a:t>
            </a:fld>
            <a:endParaRPr lang="en-GB"/>
          </a:p>
        </p:txBody>
      </p:sp>
    </p:spTree>
    <p:extLst>
      <p:ext uri="{BB962C8B-B14F-4D97-AF65-F5344CB8AC3E}">
        <p14:creationId xmlns:p14="http://schemas.microsoft.com/office/powerpoint/2010/main" val="388100257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8CF17-4631-4767-AAED-F00B6D83B1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D734DA-3166-46C3-9ED0-9DACFB508F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0BE848-76C6-448E-BCE1-D63AE0CF3015}"/>
              </a:ext>
            </a:extLst>
          </p:cNvPr>
          <p:cNvSpPr>
            <a:spLocks noGrp="1"/>
          </p:cNvSpPr>
          <p:nvPr>
            <p:ph type="dt" sz="half" idx="10"/>
          </p:nvPr>
        </p:nvSpPr>
        <p:spPr/>
        <p:txBody>
          <a:bodyPr/>
          <a:lstStyle/>
          <a:p>
            <a:fld id="{048C8968-8AE2-4634-9FC8-799AA8520DF9}" type="datetimeFigureOut">
              <a:rPr lang="en-GB" smtClean="0"/>
              <a:t>01/07/2024</a:t>
            </a:fld>
            <a:endParaRPr lang="en-GB"/>
          </a:p>
        </p:txBody>
      </p:sp>
      <p:sp>
        <p:nvSpPr>
          <p:cNvPr id="5" name="Footer Placeholder 4">
            <a:extLst>
              <a:ext uri="{FF2B5EF4-FFF2-40B4-BE49-F238E27FC236}">
                <a16:creationId xmlns:a16="http://schemas.microsoft.com/office/drawing/2014/main" id="{C13A8208-E59E-4534-9EFE-0877796335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C729B1-215C-48F8-86AA-864435985C56}"/>
              </a:ext>
            </a:extLst>
          </p:cNvPr>
          <p:cNvSpPr>
            <a:spLocks noGrp="1"/>
          </p:cNvSpPr>
          <p:nvPr>
            <p:ph type="sldNum" sz="quarter" idx="12"/>
          </p:nvPr>
        </p:nvSpPr>
        <p:spPr/>
        <p:txBody>
          <a:bodyPr/>
          <a:lstStyle/>
          <a:p>
            <a:fld id="{6A0F06A2-C0A8-435B-9173-E0E04344634C}" type="slidenum">
              <a:rPr lang="en-GB" smtClean="0"/>
              <a:t>‹#›</a:t>
            </a:fld>
            <a:endParaRPr lang="en-GB"/>
          </a:p>
        </p:txBody>
      </p:sp>
    </p:spTree>
    <p:extLst>
      <p:ext uri="{BB962C8B-B14F-4D97-AF65-F5344CB8AC3E}">
        <p14:creationId xmlns:p14="http://schemas.microsoft.com/office/powerpoint/2010/main" val="201080212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2F871-D59A-4BF5-A828-7FBBDA2ADE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3F54468-B8AA-40E9-8374-31FD4AB0E4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93A956-2E73-4C20-9E81-8745C20366B5}"/>
              </a:ext>
            </a:extLst>
          </p:cNvPr>
          <p:cNvSpPr>
            <a:spLocks noGrp="1"/>
          </p:cNvSpPr>
          <p:nvPr>
            <p:ph type="dt" sz="half" idx="10"/>
          </p:nvPr>
        </p:nvSpPr>
        <p:spPr/>
        <p:txBody>
          <a:bodyPr/>
          <a:lstStyle/>
          <a:p>
            <a:fld id="{048C8968-8AE2-4634-9FC8-799AA8520DF9}" type="datetimeFigureOut">
              <a:rPr lang="en-GB" smtClean="0"/>
              <a:t>01/07/2024</a:t>
            </a:fld>
            <a:endParaRPr lang="en-GB"/>
          </a:p>
        </p:txBody>
      </p:sp>
      <p:sp>
        <p:nvSpPr>
          <p:cNvPr id="5" name="Footer Placeholder 4">
            <a:extLst>
              <a:ext uri="{FF2B5EF4-FFF2-40B4-BE49-F238E27FC236}">
                <a16:creationId xmlns:a16="http://schemas.microsoft.com/office/drawing/2014/main" id="{7AD67356-3C30-4912-9A62-6F4AA96376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90122C-EB22-48EF-9007-73A515565EB2}"/>
              </a:ext>
            </a:extLst>
          </p:cNvPr>
          <p:cNvSpPr>
            <a:spLocks noGrp="1"/>
          </p:cNvSpPr>
          <p:nvPr>
            <p:ph type="sldNum" sz="quarter" idx="12"/>
          </p:nvPr>
        </p:nvSpPr>
        <p:spPr/>
        <p:txBody>
          <a:bodyPr/>
          <a:lstStyle/>
          <a:p>
            <a:fld id="{6A0F06A2-C0A8-435B-9173-E0E04344634C}" type="slidenum">
              <a:rPr lang="en-GB" smtClean="0"/>
              <a:t>‹#›</a:t>
            </a:fld>
            <a:endParaRPr lang="en-GB"/>
          </a:p>
        </p:txBody>
      </p:sp>
    </p:spTree>
    <p:extLst>
      <p:ext uri="{BB962C8B-B14F-4D97-AF65-F5344CB8AC3E}">
        <p14:creationId xmlns:p14="http://schemas.microsoft.com/office/powerpoint/2010/main" val="425488147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A6074-5A86-4A59-87BF-D5AA4B3159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9B9F0F-4F40-4275-AAF9-77E6B11F4D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C381141-2359-4B53-837F-877FC4DE5F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A34E812-C766-46A1-BF96-0574DF01C897}"/>
              </a:ext>
            </a:extLst>
          </p:cNvPr>
          <p:cNvSpPr>
            <a:spLocks noGrp="1"/>
          </p:cNvSpPr>
          <p:nvPr>
            <p:ph type="dt" sz="half" idx="10"/>
          </p:nvPr>
        </p:nvSpPr>
        <p:spPr/>
        <p:txBody>
          <a:bodyPr/>
          <a:lstStyle/>
          <a:p>
            <a:fld id="{048C8968-8AE2-4634-9FC8-799AA8520DF9}" type="datetimeFigureOut">
              <a:rPr lang="en-GB" smtClean="0"/>
              <a:t>01/07/2024</a:t>
            </a:fld>
            <a:endParaRPr lang="en-GB"/>
          </a:p>
        </p:txBody>
      </p:sp>
      <p:sp>
        <p:nvSpPr>
          <p:cNvPr id="6" name="Footer Placeholder 5">
            <a:extLst>
              <a:ext uri="{FF2B5EF4-FFF2-40B4-BE49-F238E27FC236}">
                <a16:creationId xmlns:a16="http://schemas.microsoft.com/office/drawing/2014/main" id="{762A8188-6F63-4FB8-972D-7C0803D69D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8F3661-FFD4-416C-B72F-4254F1370612}"/>
              </a:ext>
            </a:extLst>
          </p:cNvPr>
          <p:cNvSpPr>
            <a:spLocks noGrp="1"/>
          </p:cNvSpPr>
          <p:nvPr>
            <p:ph type="sldNum" sz="quarter" idx="12"/>
          </p:nvPr>
        </p:nvSpPr>
        <p:spPr/>
        <p:txBody>
          <a:bodyPr/>
          <a:lstStyle/>
          <a:p>
            <a:fld id="{6A0F06A2-C0A8-435B-9173-E0E04344634C}" type="slidenum">
              <a:rPr lang="en-GB" smtClean="0"/>
              <a:t>‹#›</a:t>
            </a:fld>
            <a:endParaRPr lang="en-GB"/>
          </a:p>
        </p:txBody>
      </p:sp>
    </p:spTree>
    <p:extLst>
      <p:ext uri="{BB962C8B-B14F-4D97-AF65-F5344CB8AC3E}">
        <p14:creationId xmlns:p14="http://schemas.microsoft.com/office/powerpoint/2010/main" val="46163585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65250-1CC2-4AE2-9C7B-B9742C761E2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6308DA-63EA-4995-A4DC-EC53C4A1E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0FC5E0-4D7B-4092-82C8-21FCC4F261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8DCFDC5-D53C-4237-86B8-E4EFA38D66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A0DDFA-E097-4F5A-B334-52ECAC3C3F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D8ECA3C-1229-42E4-9BDE-581F29F0B85E}"/>
              </a:ext>
            </a:extLst>
          </p:cNvPr>
          <p:cNvSpPr>
            <a:spLocks noGrp="1"/>
          </p:cNvSpPr>
          <p:nvPr>
            <p:ph type="dt" sz="half" idx="10"/>
          </p:nvPr>
        </p:nvSpPr>
        <p:spPr/>
        <p:txBody>
          <a:bodyPr/>
          <a:lstStyle/>
          <a:p>
            <a:fld id="{048C8968-8AE2-4634-9FC8-799AA8520DF9}" type="datetimeFigureOut">
              <a:rPr lang="en-GB" smtClean="0"/>
              <a:t>01/07/2024</a:t>
            </a:fld>
            <a:endParaRPr lang="en-GB"/>
          </a:p>
        </p:txBody>
      </p:sp>
      <p:sp>
        <p:nvSpPr>
          <p:cNvPr id="8" name="Footer Placeholder 7">
            <a:extLst>
              <a:ext uri="{FF2B5EF4-FFF2-40B4-BE49-F238E27FC236}">
                <a16:creationId xmlns:a16="http://schemas.microsoft.com/office/drawing/2014/main" id="{AB577985-929B-4628-9015-56C20412A27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2A5E13-374A-4388-A23F-E5AA7A9D5AF9}"/>
              </a:ext>
            </a:extLst>
          </p:cNvPr>
          <p:cNvSpPr>
            <a:spLocks noGrp="1"/>
          </p:cNvSpPr>
          <p:nvPr>
            <p:ph type="sldNum" sz="quarter" idx="12"/>
          </p:nvPr>
        </p:nvSpPr>
        <p:spPr/>
        <p:txBody>
          <a:bodyPr/>
          <a:lstStyle/>
          <a:p>
            <a:fld id="{6A0F06A2-C0A8-435B-9173-E0E04344634C}" type="slidenum">
              <a:rPr lang="en-GB" smtClean="0"/>
              <a:t>‹#›</a:t>
            </a:fld>
            <a:endParaRPr lang="en-GB"/>
          </a:p>
        </p:txBody>
      </p:sp>
    </p:spTree>
    <p:extLst>
      <p:ext uri="{BB962C8B-B14F-4D97-AF65-F5344CB8AC3E}">
        <p14:creationId xmlns:p14="http://schemas.microsoft.com/office/powerpoint/2010/main" val="425281132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59A2E-55B4-49BE-9C0B-DC8912BB10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7669EF-D62E-4C98-8E1A-52AC224CB34A}"/>
              </a:ext>
            </a:extLst>
          </p:cNvPr>
          <p:cNvSpPr>
            <a:spLocks noGrp="1"/>
          </p:cNvSpPr>
          <p:nvPr>
            <p:ph type="dt" sz="half" idx="10"/>
          </p:nvPr>
        </p:nvSpPr>
        <p:spPr/>
        <p:txBody>
          <a:bodyPr/>
          <a:lstStyle/>
          <a:p>
            <a:fld id="{048C8968-8AE2-4634-9FC8-799AA8520DF9}" type="datetimeFigureOut">
              <a:rPr lang="en-GB" smtClean="0"/>
              <a:t>01/07/2024</a:t>
            </a:fld>
            <a:endParaRPr lang="en-GB"/>
          </a:p>
        </p:txBody>
      </p:sp>
      <p:sp>
        <p:nvSpPr>
          <p:cNvPr id="4" name="Footer Placeholder 3">
            <a:extLst>
              <a:ext uri="{FF2B5EF4-FFF2-40B4-BE49-F238E27FC236}">
                <a16:creationId xmlns:a16="http://schemas.microsoft.com/office/drawing/2014/main" id="{4EE7D917-F4BC-40CC-AB00-9B28360CC7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8CC340-3404-4A9B-996F-63FAF84D0B0D}"/>
              </a:ext>
            </a:extLst>
          </p:cNvPr>
          <p:cNvSpPr>
            <a:spLocks noGrp="1"/>
          </p:cNvSpPr>
          <p:nvPr>
            <p:ph type="sldNum" sz="quarter" idx="12"/>
          </p:nvPr>
        </p:nvSpPr>
        <p:spPr/>
        <p:txBody>
          <a:bodyPr/>
          <a:lstStyle/>
          <a:p>
            <a:fld id="{6A0F06A2-C0A8-435B-9173-E0E04344634C}" type="slidenum">
              <a:rPr lang="en-GB" smtClean="0"/>
              <a:t>‹#›</a:t>
            </a:fld>
            <a:endParaRPr lang="en-GB"/>
          </a:p>
        </p:txBody>
      </p:sp>
    </p:spTree>
    <p:extLst>
      <p:ext uri="{BB962C8B-B14F-4D97-AF65-F5344CB8AC3E}">
        <p14:creationId xmlns:p14="http://schemas.microsoft.com/office/powerpoint/2010/main" val="186656838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126905-0DF9-4E5D-AB12-9B2B72260D18}"/>
              </a:ext>
            </a:extLst>
          </p:cNvPr>
          <p:cNvSpPr>
            <a:spLocks noGrp="1"/>
          </p:cNvSpPr>
          <p:nvPr>
            <p:ph type="dt" sz="half" idx="10"/>
          </p:nvPr>
        </p:nvSpPr>
        <p:spPr/>
        <p:txBody>
          <a:bodyPr/>
          <a:lstStyle/>
          <a:p>
            <a:fld id="{048C8968-8AE2-4634-9FC8-799AA8520DF9}" type="datetimeFigureOut">
              <a:rPr lang="en-GB" smtClean="0"/>
              <a:t>01/07/2024</a:t>
            </a:fld>
            <a:endParaRPr lang="en-GB"/>
          </a:p>
        </p:txBody>
      </p:sp>
      <p:sp>
        <p:nvSpPr>
          <p:cNvPr id="3" name="Footer Placeholder 2">
            <a:extLst>
              <a:ext uri="{FF2B5EF4-FFF2-40B4-BE49-F238E27FC236}">
                <a16:creationId xmlns:a16="http://schemas.microsoft.com/office/drawing/2014/main" id="{E4F69F3C-04E0-43C2-BA17-C060B003A16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F39D04-BE4A-4277-B2C6-39BEA2764503}"/>
              </a:ext>
            </a:extLst>
          </p:cNvPr>
          <p:cNvSpPr>
            <a:spLocks noGrp="1"/>
          </p:cNvSpPr>
          <p:nvPr>
            <p:ph type="sldNum" sz="quarter" idx="12"/>
          </p:nvPr>
        </p:nvSpPr>
        <p:spPr/>
        <p:txBody>
          <a:bodyPr/>
          <a:lstStyle/>
          <a:p>
            <a:fld id="{6A0F06A2-C0A8-435B-9173-E0E04344634C}" type="slidenum">
              <a:rPr lang="en-GB" smtClean="0"/>
              <a:t>‹#›</a:t>
            </a:fld>
            <a:endParaRPr lang="en-GB"/>
          </a:p>
        </p:txBody>
      </p:sp>
    </p:spTree>
    <p:extLst>
      <p:ext uri="{BB962C8B-B14F-4D97-AF65-F5344CB8AC3E}">
        <p14:creationId xmlns:p14="http://schemas.microsoft.com/office/powerpoint/2010/main" val="144065699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7FA5-0844-4BC4-8747-05144FEA00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4912B89-5E61-4001-8AF0-0E83D46CEB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2AF9F7-E678-4E72-AAD4-FC4393E1B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FDB931-AA46-4AD7-896B-DBCDBF7A3089}"/>
              </a:ext>
            </a:extLst>
          </p:cNvPr>
          <p:cNvSpPr>
            <a:spLocks noGrp="1"/>
          </p:cNvSpPr>
          <p:nvPr>
            <p:ph type="dt" sz="half" idx="10"/>
          </p:nvPr>
        </p:nvSpPr>
        <p:spPr/>
        <p:txBody>
          <a:bodyPr/>
          <a:lstStyle/>
          <a:p>
            <a:fld id="{048C8968-8AE2-4634-9FC8-799AA8520DF9}" type="datetimeFigureOut">
              <a:rPr lang="en-GB" smtClean="0"/>
              <a:t>01/07/2024</a:t>
            </a:fld>
            <a:endParaRPr lang="en-GB"/>
          </a:p>
        </p:txBody>
      </p:sp>
      <p:sp>
        <p:nvSpPr>
          <p:cNvPr id="6" name="Footer Placeholder 5">
            <a:extLst>
              <a:ext uri="{FF2B5EF4-FFF2-40B4-BE49-F238E27FC236}">
                <a16:creationId xmlns:a16="http://schemas.microsoft.com/office/drawing/2014/main" id="{2EB7D813-CA79-48A4-8B23-EB9F0B068D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06310F-009A-41C2-89CD-29D1D800B8AB}"/>
              </a:ext>
            </a:extLst>
          </p:cNvPr>
          <p:cNvSpPr>
            <a:spLocks noGrp="1"/>
          </p:cNvSpPr>
          <p:nvPr>
            <p:ph type="sldNum" sz="quarter" idx="12"/>
          </p:nvPr>
        </p:nvSpPr>
        <p:spPr/>
        <p:txBody>
          <a:bodyPr/>
          <a:lstStyle/>
          <a:p>
            <a:fld id="{6A0F06A2-C0A8-435B-9173-E0E04344634C}" type="slidenum">
              <a:rPr lang="en-GB" smtClean="0"/>
              <a:t>‹#›</a:t>
            </a:fld>
            <a:endParaRPr lang="en-GB"/>
          </a:p>
        </p:txBody>
      </p:sp>
    </p:spTree>
    <p:extLst>
      <p:ext uri="{BB962C8B-B14F-4D97-AF65-F5344CB8AC3E}">
        <p14:creationId xmlns:p14="http://schemas.microsoft.com/office/powerpoint/2010/main" val="197986742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8C19-EE88-47DF-9559-193233B09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A2FD953-7659-4196-AFCF-6A3AFC3A95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F57A74-DE97-4653-BBE9-FEFE0899C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F85E0-A2C5-4B64-B654-5CAD4FA7AA58}"/>
              </a:ext>
            </a:extLst>
          </p:cNvPr>
          <p:cNvSpPr>
            <a:spLocks noGrp="1"/>
          </p:cNvSpPr>
          <p:nvPr>
            <p:ph type="dt" sz="half" idx="10"/>
          </p:nvPr>
        </p:nvSpPr>
        <p:spPr/>
        <p:txBody>
          <a:bodyPr/>
          <a:lstStyle/>
          <a:p>
            <a:fld id="{048C8968-8AE2-4634-9FC8-799AA8520DF9}" type="datetimeFigureOut">
              <a:rPr lang="en-GB" smtClean="0"/>
              <a:t>01/07/2024</a:t>
            </a:fld>
            <a:endParaRPr lang="en-GB"/>
          </a:p>
        </p:txBody>
      </p:sp>
      <p:sp>
        <p:nvSpPr>
          <p:cNvPr id="6" name="Footer Placeholder 5">
            <a:extLst>
              <a:ext uri="{FF2B5EF4-FFF2-40B4-BE49-F238E27FC236}">
                <a16:creationId xmlns:a16="http://schemas.microsoft.com/office/drawing/2014/main" id="{1A33CDD5-215B-488A-9BA4-FCA93906A9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6D5A43-7866-4561-BDBC-679BBF835282}"/>
              </a:ext>
            </a:extLst>
          </p:cNvPr>
          <p:cNvSpPr>
            <a:spLocks noGrp="1"/>
          </p:cNvSpPr>
          <p:nvPr>
            <p:ph type="sldNum" sz="quarter" idx="12"/>
          </p:nvPr>
        </p:nvSpPr>
        <p:spPr/>
        <p:txBody>
          <a:bodyPr/>
          <a:lstStyle/>
          <a:p>
            <a:fld id="{6A0F06A2-C0A8-435B-9173-E0E04344634C}" type="slidenum">
              <a:rPr lang="en-GB" smtClean="0"/>
              <a:t>‹#›</a:t>
            </a:fld>
            <a:endParaRPr lang="en-GB"/>
          </a:p>
        </p:txBody>
      </p:sp>
    </p:spTree>
    <p:extLst>
      <p:ext uri="{BB962C8B-B14F-4D97-AF65-F5344CB8AC3E}">
        <p14:creationId xmlns:p14="http://schemas.microsoft.com/office/powerpoint/2010/main" val="178090832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49795C-2BE7-4676-A5B1-011BFB001D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E8C533-B9DF-4CF2-AB7C-A4B8C8921B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93DB8C-30A7-44CB-B2A9-B0BF75E03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C8968-8AE2-4634-9FC8-799AA8520DF9}" type="datetimeFigureOut">
              <a:rPr lang="en-GB" smtClean="0"/>
              <a:t>01/07/2024</a:t>
            </a:fld>
            <a:endParaRPr lang="en-GB"/>
          </a:p>
        </p:txBody>
      </p:sp>
      <p:sp>
        <p:nvSpPr>
          <p:cNvPr id="5" name="Footer Placeholder 4">
            <a:extLst>
              <a:ext uri="{FF2B5EF4-FFF2-40B4-BE49-F238E27FC236}">
                <a16:creationId xmlns:a16="http://schemas.microsoft.com/office/drawing/2014/main" id="{6DD7E6DC-434E-4D9D-9511-15BFB2C9C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727928-6EC7-40FE-BD92-B680FEDA8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F06A2-C0A8-435B-9173-E0E04344634C}" type="slidenum">
              <a:rPr lang="en-GB" smtClean="0"/>
              <a:t>‹#›</a:t>
            </a:fld>
            <a:endParaRPr lang="en-GB"/>
          </a:p>
        </p:txBody>
      </p:sp>
    </p:spTree>
    <p:extLst>
      <p:ext uri="{BB962C8B-B14F-4D97-AF65-F5344CB8AC3E}">
        <p14:creationId xmlns:p14="http://schemas.microsoft.com/office/powerpoint/2010/main" val="1147979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BCS-PTA@outlook.com"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player.vimeo.com/video/846478147?app_id=122963" TargetMode="External"/><Relationship Id="rId5" Type="http://schemas.openxmlformats.org/officeDocument/2006/relationships/image" Target="../media/image3.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9DD2759-F91E-4780-AC50-38BA72149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137"/>
            <a:ext cx="12192000" cy="58498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86F3470-1BC1-4B9B-BDED-69E346801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216" y="1666965"/>
            <a:ext cx="2905209" cy="5017807"/>
          </a:xfrm>
          <a:prstGeom prst="rect">
            <a:avLst/>
          </a:prstGeom>
          <a:noFill/>
          <a:effectLst>
            <a:glow rad="635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5972D1A6-D7A9-49E4-9A6B-40A4EC74E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362" y="1687985"/>
            <a:ext cx="4078854" cy="5148995"/>
          </a:xfrm>
          <a:prstGeom prst="rect">
            <a:avLst/>
          </a:prstGeom>
          <a:noFill/>
          <a:effectLst>
            <a:glow rad="635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6E6419-F16C-4186-A1B9-A7564A76DDE6}"/>
              </a:ext>
            </a:extLst>
          </p:cNvPr>
          <p:cNvSpPr txBox="1"/>
          <p:nvPr/>
        </p:nvSpPr>
        <p:spPr>
          <a:xfrm>
            <a:off x="-42254" y="-4273"/>
            <a:ext cx="12234254" cy="2308324"/>
          </a:xfrm>
          <a:prstGeom prst="rect">
            <a:avLst/>
          </a:prstGeom>
          <a:noFill/>
          <a:ln>
            <a:noFill/>
          </a:ln>
        </p:spPr>
        <p:txBody>
          <a:bodyPr wrap="square" lIns="91440" tIns="45720" rIns="91440" bIns="45720" rtlCol="0" anchor="t">
            <a:spAutoFit/>
          </a:bodyPr>
          <a:lstStyle/>
          <a:p>
            <a:pPr algn="r"/>
            <a:r>
              <a:rPr lang="en-GB" sz="7200">
                <a:solidFill>
                  <a:srgbClr val="002060"/>
                </a:solidFill>
                <a:latin typeface="Abadi"/>
              </a:rPr>
              <a:t>THE BLUE COAT</a:t>
            </a:r>
            <a:endParaRPr lang="en-GB" sz="7200">
              <a:solidFill>
                <a:srgbClr val="002060"/>
              </a:solidFill>
              <a:latin typeface="Abadi" panose="020B0604020202020204" pitchFamily="34" charset="0"/>
            </a:endParaRPr>
          </a:p>
          <a:p>
            <a:pPr algn="r"/>
            <a:r>
              <a:rPr lang="en-GB" sz="7200">
                <a:solidFill>
                  <a:srgbClr val="002060"/>
                </a:solidFill>
                <a:latin typeface="Abadi"/>
              </a:rPr>
              <a:t>TRANSITION</a:t>
            </a:r>
            <a:endParaRPr lang="en-GB" sz="7200">
              <a:solidFill>
                <a:srgbClr val="002060"/>
              </a:solidFill>
              <a:latin typeface="Abadi" panose="020B0604020202020204" pitchFamily="34" charset="0"/>
            </a:endParaRPr>
          </a:p>
        </p:txBody>
      </p:sp>
      <p:sp>
        <p:nvSpPr>
          <p:cNvPr id="6" name="TextBox 5">
            <a:extLst>
              <a:ext uri="{FF2B5EF4-FFF2-40B4-BE49-F238E27FC236}">
                <a16:creationId xmlns:a16="http://schemas.microsoft.com/office/drawing/2014/main" id="{D6CB2305-8BFB-4164-9D61-43F67690C407}"/>
              </a:ext>
            </a:extLst>
          </p:cNvPr>
          <p:cNvSpPr txBox="1"/>
          <p:nvPr/>
        </p:nvSpPr>
        <p:spPr>
          <a:xfrm>
            <a:off x="8162714" y="2110325"/>
            <a:ext cx="4207962" cy="923330"/>
          </a:xfrm>
          <a:prstGeom prst="rect">
            <a:avLst/>
          </a:prstGeom>
          <a:noFill/>
        </p:spPr>
        <p:txBody>
          <a:bodyPr wrap="square" lIns="91440" tIns="45720" rIns="91440" bIns="45720" rtlCol="0" anchor="t">
            <a:spAutoFit/>
          </a:bodyPr>
          <a:lstStyle/>
          <a:p>
            <a:pPr algn="ctr"/>
            <a:r>
              <a:rPr lang="en-GB" sz="5400">
                <a:solidFill>
                  <a:srgbClr val="FFC000"/>
                </a:solidFill>
                <a:latin typeface="Abadi"/>
              </a:rPr>
              <a:t>#thejourney</a:t>
            </a:r>
          </a:p>
        </p:txBody>
      </p:sp>
      <p:pic>
        <p:nvPicPr>
          <p:cNvPr id="7" name="Picture 4">
            <a:extLst>
              <a:ext uri="{FF2B5EF4-FFF2-40B4-BE49-F238E27FC236}">
                <a16:creationId xmlns:a16="http://schemas.microsoft.com/office/drawing/2014/main" id="{02DEB7AD-BE81-4D5A-BFF5-8BF206B8FE3A}"/>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28495" y="3078195"/>
            <a:ext cx="1855010" cy="1855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06072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F6B72E-A747-4632-AD0B-466AFB4875AB}"/>
              </a:ext>
            </a:extLst>
          </p:cNvPr>
          <p:cNvSpPr txBox="1"/>
          <p:nvPr/>
        </p:nvSpPr>
        <p:spPr>
          <a:xfrm>
            <a:off x="127079" y="0"/>
            <a:ext cx="559054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solidFill>
                  <a:srgbClr val="002060"/>
                </a:solidFill>
                <a:latin typeface="Abadi"/>
              </a:rPr>
              <a:t>THE HOW…</a:t>
            </a:r>
          </a:p>
        </p:txBody>
      </p:sp>
      <p:pic>
        <p:nvPicPr>
          <p:cNvPr id="2" name="Picture 4" descr="Image preview">
            <a:extLst>
              <a:ext uri="{FF2B5EF4-FFF2-40B4-BE49-F238E27FC236}">
                <a16:creationId xmlns:a16="http://schemas.microsoft.com/office/drawing/2014/main" id="{7218858A-5433-4C9A-8616-5F6964CBC4B4}"/>
              </a:ext>
            </a:extLst>
          </p:cNvPr>
          <p:cNvPicPr>
            <a:picLocks noChangeAspect="1" noChangeArrowheads="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79523" y="2417714"/>
            <a:ext cx="3890473" cy="4293142"/>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025A90-6B82-4E4D-89C4-A7BDBD4B54E8}"/>
              </a:ext>
            </a:extLst>
          </p:cNvPr>
          <p:cNvSpPr txBox="1"/>
          <p:nvPr/>
        </p:nvSpPr>
        <p:spPr>
          <a:xfrm>
            <a:off x="277948" y="1331488"/>
            <a:ext cx="6866313" cy="3477875"/>
          </a:xfrm>
          <a:prstGeom prst="rect">
            <a:avLst/>
          </a:prstGeom>
          <a:noFill/>
        </p:spPr>
        <p:txBody>
          <a:bodyPr wrap="square" lIns="91440" tIns="45720" rIns="91440" bIns="45720" rtlCol="0" anchor="t">
            <a:spAutoFit/>
          </a:bodyPr>
          <a:lstStyle/>
          <a:p>
            <a:r>
              <a:rPr lang="en-GB" sz="2000"/>
              <a:t>How have we created the community we have today?</a:t>
            </a:r>
          </a:p>
          <a:p>
            <a:endParaRPr lang="en-GB" sz="2000"/>
          </a:p>
          <a:p>
            <a:r>
              <a:rPr lang="en-GB" sz="2000"/>
              <a:t>	A culture of shared values and expectations</a:t>
            </a:r>
          </a:p>
          <a:p>
            <a:endParaRPr lang="en-GB" sz="2000"/>
          </a:p>
          <a:p>
            <a:r>
              <a:rPr lang="en-GB" sz="2000"/>
              <a:t>	Clear and practised routines</a:t>
            </a:r>
          </a:p>
          <a:p>
            <a:endParaRPr lang="en-GB" sz="2000"/>
          </a:p>
          <a:p>
            <a:r>
              <a:rPr lang="en-GB" sz="2000"/>
              <a:t>	Research engaged policies</a:t>
            </a:r>
          </a:p>
          <a:p>
            <a:endParaRPr lang="en-GB" sz="2000"/>
          </a:p>
          <a:p>
            <a:r>
              <a:rPr lang="en-GB" sz="2000"/>
              <a:t>		Consistently applied</a:t>
            </a:r>
          </a:p>
          <a:p>
            <a:endParaRPr lang="en-GB" sz="2000"/>
          </a:p>
          <a:p>
            <a:r>
              <a:rPr lang="en-GB" sz="2000"/>
              <a:t>		Consistently supported</a:t>
            </a:r>
          </a:p>
        </p:txBody>
      </p:sp>
      <p:sp>
        <p:nvSpPr>
          <p:cNvPr id="6" name="Circle: Hollow 5">
            <a:extLst>
              <a:ext uri="{FF2B5EF4-FFF2-40B4-BE49-F238E27FC236}">
                <a16:creationId xmlns:a16="http://schemas.microsoft.com/office/drawing/2014/main" id="{BA593018-DE42-4526-968C-E1978C52A6A2}"/>
              </a:ext>
            </a:extLst>
          </p:cNvPr>
          <p:cNvSpPr/>
          <p:nvPr/>
        </p:nvSpPr>
        <p:spPr>
          <a:xfrm rot="16200000">
            <a:off x="913395" y="2042801"/>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3F80"/>
              </a:solidFill>
            </a:endParaRPr>
          </a:p>
        </p:txBody>
      </p:sp>
      <p:sp>
        <p:nvSpPr>
          <p:cNvPr id="7" name="Circle: Hollow 6">
            <a:extLst>
              <a:ext uri="{FF2B5EF4-FFF2-40B4-BE49-F238E27FC236}">
                <a16:creationId xmlns:a16="http://schemas.microsoft.com/office/drawing/2014/main" id="{AEE7DABB-19A8-4170-9449-E889E9F49AA5}"/>
              </a:ext>
            </a:extLst>
          </p:cNvPr>
          <p:cNvSpPr/>
          <p:nvPr/>
        </p:nvSpPr>
        <p:spPr>
          <a:xfrm rot="16200000">
            <a:off x="913396" y="2646614"/>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ircle: Hollow 7">
            <a:extLst>
              <a:ext uri="{FF2B5EF4-FFF2-40B4-BE49-F238E27FC236}">
                <a16:creationId xmlns:a16="http://schemas.microsoft.com/office/drawing/2014/main" id="{2E36B9FA-B7BE-4753-9104-24C9BAFCB78D}"/>
              </a:ext>
            </a:extLst>
          </p:cNvPr>
          <p:cNvSpPr/>
          <p:nvPr/>
        </p:nvSpPr>
        <p:spPr>
          <a:xfrm rot="16200000">
            <a:off x="913395" y="3227848"/>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ircle: Hollow 10">
            <a:extLst>
              <a:ext uri="{FF2B5EF4-FFF2-40B4-BE49-F238E27FC236}">
                <a16:creationId xmlns:a16="http://schemas.microsoft.com/office/drawing/2014/main" id="{AED6BB50-EE8A-4979-9AC8-2C356F67A7D3}"/>
              </a:ext>
            </a:extLst>
          </p:cNvPr>
          <p:cNvSpPr/>
          <p:nvPr/>
        </p:nvSpPr>
        <p:spPr>
          <a:xfrm rot="16200000">
            <a:off x="1852566" y="3870480"/>
            <a:ext cx="197495" cy="214019"/>
          </a:xfrm>
          <a:prstGeom prst="donu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ircle: Hollow 11">
            <a:extLst>
              <a:ext uri="{FF2B5EF4-FFF2-40B4-BE49-F238E27FC236}">
                <a16:creationId xmlns:a16="http://schemas.microsoft.com/office/drawing/2014/main" id="{0B79CE87-F0D0-492C-8BA5-5518FD43BF2C}"/>
              </a:ext>
            </a:extLst>
          </p:cNvPr>
          <p:cNvSpPr/>
          <p:nvPr/>
        </p:nvSpPr>
        <p:spPr>
          <a:xfrm rot="16200000">
            <a:off x="1845256" y="4476622"/>
            <a:ext cx="197495" cy="214019"/>
          </a:xfrm>
          <a:prstGeom prst="donu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Rectangle 3">
            <a:extLst>
              <a:ext uri="{FF2B5EF4-FFF2-40B4-BE49-F238E27FC236}">
                <a16:creationId xmlns:a16="http://schemas.microsoft.com/office/drawing/2014/main" id="{A955D746-CFDD-40AD-AEB7-53A49B370B70}"/>
              </a:ext>
            </a:extLst>
          </p:cNvPr>
          <p:cNvSpPr/>
          <p:nvPr/>
        </p:nvSpPr>
        <p:spPr>
          <a:xfrm rot="5400000">
            <a:off x="5981548" y="500403"/>
            <a:ext cx="228904" cy="12192000"/>
          </a:xfrm>
          <a:prstGeom prst="rec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3F80"/>
              </a:solidFill>
            </a:endParaRPr>
          </a:p>
        </p:txBody>
      </p:sp>
      <p:grpSp>
        <p:nvGrpSpPr>
          <p:cNvPr id="25" name="Group 24">
            <a:extLst>
              <a:ext uri="{FF2B5EF4-FFF2-40B4-BE49-F238E27FC236}">
                <a16:creationId xmlns:a16="http://schemas.microsoft.com/office/drawing/2014/main" id="{177C35D7-EAEC-879D-4304-E80395BD2E1D}"/>
              </a:ext>
            </a:extLst>
          </p:cNvPr>
          <p:cNvGrpSpPr/>
          <p:nvPr/>
        </p:nvGrpSpPr>
        <p:grpSpPr>
          <a:xfrm>
            <a:off x="6483926" y="-7262"/>
            <a:ext cx="5708073" cy="6859310"/>
            <a:chOff x="6483926" y="-7262"/>
            <a:chExt cx="5708073" cy="6859310"/>
          </a:xfrm>
        </p:grpSpPr>
        <p:pic>
          <p:nvPicPr>
            <p:cNvPr id="13" name="Picture 2" descr="Lightbox image placeholder">
              <a:extLst>
                <a:ext uri="{FF2B5EF4-FFF2-40B4-BE49-F238E27FC236}">
                  <a16:creationId xmlns:a16="http://schemas.microsoft.com/office/drawing/2014/main" id="{D60C5A37-068F-45E9-811D-814A250F29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563"/>
            <a:stretch/>
          </p:blipFill>
          <p:spPr bwMode="auto">
            <a:xfrm>
              <a:off x="6483926" y="-7262"/>
              <a:ext cx="5708073" cy="685931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39E7769D-8AEA-4810-4037-48D4CEF40054}"/>
                </a:ext>
              </a:extLst>
            </p:cNvPr>
            <p:cNvGrpSpPr/>
            <p:nvPr/>
          </p:nvGrpSpPr>
          <p:grpSpPr>
            <a:xfrm>
              <a:off x="7767020" y="296013"/>
              <a:ext cx="2977984" cy="6005397"/>
              <a:chOff x="7866411" y="207665"/>
              <a:chExt cx="2977984" cy="6005397"/>
            </a:xfrm>
          </p:grpSpPr>
          <p:grpSp>
            <p:nvGrpSpPr>
              <p:cNvPr id="19" name="Group 18">
                <a:extLst>
                  <a:ext uri="{FF2B5EF4-FFF2-40B4-BE49-F238E27FC236}">
                    <a16:creationId xmlns:a16="http://schemas.microsoft.com/office/drawing/2014/main" id="{4FE743E9-9D3D-4BD2-A487-96EBA9AC5A26}"/>
                  </a:ext>
                </a:extLst>
              </p:cNvPr>
              <p:cNvGrpSpPr/>
              <p:nvPr/>
            </p:nvGrpSpPr>
            <p:grpSpPr>
              <a:xfrm>
                <a:off x="7866411" y="279349"/>
                <a:ext cx="2712942" cy="5933713"/>
                <a:chOff x="7866411" y="279349"/>
                <a:chExt cx="2712942" cy="5933713"/>
              </a:xfrm>
            </p:grpSpPr>
            <p:sp>
              <p:nvSpPr>
                <p:cNvPr id="14" name="TextBox 13">
                  <a:extLst>
                    <a:ext uri="{FF2B5EF4-FFF2-40B4-BE49-F238E27FC236}">
                      <a16:creationId xmlns:a16="http://schemas.microsoft.com/office/drawing/2014/main" id="{D022EE8C-CE11-4EC3-9D18-D31C66F0F40F}"/>
                    </a:ext>
                  </a:extLst>
                </p:cNvPr>
                <p:cNvSpPr txBox="1"/>
                <p:nvPr/>
              </p:nvSpPr>
              <p:spPr>
                <a:xfrm>
                  <a:off x="7974191" y="279349"/>
                  <a:ext cx="2582504" cy="4408536"/>
                </a:xfrm>
                <a:prstGeom prst="rect">
                  <a:avLst/>
                </a:prstGeom>
                <a:solidFill>
                  <a:schemeClr val="bg1"/>
                </a:solidFill>
              </p:spPr>
              <p:txBody>
                <a:bodyPr wrap="square" rtlCol="0">
                  <a:spAutoFit/>
                </a:bodyPr>
                <a:lstStyle/>
                <a:p>
                  <a:endParaRPr lang="en-GB"/>
                </a:p>
              </p:txBody>
            </p:sp>
            <p:grpSp>
              <p:nvGrpSpPr>
                <p:cNvPr id="17" name="Group 16">
                  <a:extLst>
                    <a:ext uri="{FF2B5EF4-FFF2-40B4-BE49-F238E27FC236}">
                      <a16:creationId xmlns:a16="http://schemas.microsoft.com/office/drawing/2014/main" id="{76233789-B980-4DDC-B3B9-1F0EC81B095B}"/>
                    </a:ext>
                  </a:extLst>
                </p:cNvPr>
                <p:cNvGrpSpPr/>
                <p:nvPr/>
              </p:nvGrpSpPr>
              <p:grpSpPr>
                <a:xfrm>
                  <a:off x="7866411" y="4498024"/>
                  <a:ext cx="2712942" cy="1715038"/>
                  <a:chOff x="7866411" y="4498024"/>
                  <a:chExt cx="2712942" cy="1715038"/>
                </a:xfrm>
              </p:grpSpPr>
              <p:sp>
                <p:nvSpPr>
                  <p:cNvPr id="15" name="Rectangle 14">
                    <a:extLst>
                      <a:ext uri="{FF2B5EF4-FFF2-40B4-BE49-F238E27FC236}">
                        <a16:creationId xmlns:a16="http://schemas.microsoft.com/office/drawing/2014/main" id="{14B80C64-9E86-49CE-B69C-AF2B15354285}"/>
                      </a:ext>
                    </a:extLst>
                  </p:cNvPr>
                  <p:cNvSpPr/>
                  <p:nvPr/>
                </p:nvSpPr>
                <p:spPr>
                  <a:xfrm>
                    <a:off x="7866411" y="4498024"/>
                    <a:ext cx="2712942" cy="459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64E9C89-9B7B-41D2-850F-53609FE1FCCF}"/>
                      </a:ext>
                    </a:extLst>
                  </p:cNvPr>
                  <p:cNvSpPr/>
                  <p:nvPr/>
                </p:nvSpPr>
                <p:spPr>
                  <a:xfrm>
                    <a:off x="7964190" y="4839279"/>
                    <a:ext cx="2290706" cy="1325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EA5DFE8-AD30-4D5B-93F4-74F8470F31F1}"/>
                      </a:ext>
                    </a:extLst>
                  </p:cNvPr>
                  <p:cNvSpPr/>
                  <p:nvPr/>
                </p:nvSpPr>
                <p:spPr>
                  <a:xfrm rot="877051">
                    <a:off x="10133780" y="4887639"/>
                    <a:ext cx="273878" cy="1325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3" name="Group 22">
                <a:extLst>
                  <a:ext uri="{FF2B5EF4-FFF2-40B4-BE49-F238E27FC236}">
                    <a16:creationId xmlns:a16="http://schemas.microsoft.com/office/drawing/2014/main" id="{26D9AF43-C64E-A678-D858-E128BBBC3943}"/>
                  </a:ext>
                </a:extLst>
              </p:cNvPr>
              <p:cNvGrpSpPr/>
              <p:nvPr/>
            </p:nvGrpSpPr>
            <p:grpSpPr>
              <a:xfrm>
                <a:off x="7907406" y="207665"/>
                <a:ext cx="2936989" cy="5958434"/>
                <a:chOff x="9541841" y="53056"/>
                <a:chExt cx="2936989" cy="5958434"/>
              </a:xfrm>
            </p:grpSpPr>
            <p:sp>
              <p:nvSpPr>
                <p:cNvPr id="20" name="TextBox 19">
                  <a:extLst>
                    <a:ext uri="{FF2B5EF4-FFF2-40B4-BE49-F238E27FC236}">
                      <a16:creationId xmlns:a16="http://schemas.microsoft.com/office/drawing/2014/main" id="{96D7A7C3-B550-40CC-BD4B-9BE5962C3994}"/>
                    </a:ext>
                  </a:extLst>
                </p:cNvPr>
                <p:cNvSpPr txBox="1"/>
                <p:nvPr/>
              </p:nvSpPr>
              <p:spPr>
                <a:xfrm>
                  <a:off x="9541841" y="53056"/>
                  <a:ext cx="2749251" cy="1323439"/>
                </a:xfrm>
                <a:prstGeom prst="rect">
                  <a:avLst/>
                </a:prstGeom>
                <a:noFill/>
              </p:spPr>
              <p:txBody>
                <a:bodyPr wrap="square" lIns="91440" tIns="45720" rIns="91440" bIns="45720" rtlCol="0" anchor="t">
                  <a:spAutoFit/>
                </a:bodyPr>
                <a:lstStyle/>
                <a:p>
                  <a:r>
                    <a:rPr lang="en-GB" sz="1600"/>
                    <a:t>'The more time teenagers spend looking at screens, the more likely they are to report symptoms of depression' (Twenge, 2017)</a:t>
                  </a:r>
                  <a:endParaRPr lang="en-GB" sz="1600">
                    <a:ea typeface="Calibri"/>
                    <a:cs typeface="Calibri"/>
                  </a:endParaRPr>
                </a:p>
              </p:txBody>
            </p:sp>
            <p:sp>
              <p:nvSpPr>
                <p:cNvPr id="9" name="TextBox 8">
                  <a:extLst>
                    <a:ext uri="{FF2B5EF4-FFF2-40B4-BE49-F238E27FC236}">
                      <a16:creationId xmlns:a16="http://schemas.microsoft.com/office/drawing/2014/main" id="{7D0F9726-040E-DF28-97E9-8CD893BC3563}"/>
                    </a:ext>
                  </a:extLst>
                </p:cNvPr>
                <p:cNvSpPr txBox="1"/>
                <p:nvPr/>
              </p:nvSpPr>
              <p:spPr>
                <a:xfrm>
                  <a:off x="9608103" y="1599143"/>
                  <a:ext cx="2815511" cy="1077218"/>
                </a:xfrm>
                <a:prstGeom prst="rect">
                  <a:avLst/>
                </a:prstGeom>
                <a:noFill/>
              </p:spPr>
              <p:txBody>
                <a:bodyPr wrap="square" lIns="91440" tIns="45720" rIns="91440" bIns="45720" rtlCol="0" anchor="t">
                  <a:spAutoFit/>
                </a:bodyPr>
                <a:lstStyle/>
                <a:p>
                  <a:r>
                    <a:rPr lang="en-GB" sz="1600"/>
                    <a:t>'Time on screens- even without social media- degrades attention and concentration' (</a:t>
                  </a:r>
                  <a:r>
                    <a:rPr lang="en-GB" sz="1600" err="1"/>
                    <a:t>Lemov</a:t>
                  </a:r>
                  <a:r>
                    <a:rPr lang="en-GB" sz="1600"/>
                    <a:t>, 2022)</a:t>
                  </a:r>
                  <a:endParaRPr lang="en-GB" sz="1600">
                    <a:ea typeface="Calibri"/>
                    <a:cs typeface="Calibri"/>
                  </a:endParaRPr>
                </a:p>
              </p:txBody>
            </p:sp>
            <p:sp>
              <p:nvSpPr>
                <p:cNvPr id="10" name="TextBox 9">
                  <a:extLst>
                    <a:ext uri="{FF2B5EF4-FFF2-40B4-BE49-F238E27FC236}">
                      <a16:creationId xmlns:a16="http://schemas.microsoft.com/office/drawing/2014/main" id="{E04CBCFD-2850-7369-2F98-B44992105CAE}"/>
                    </a:ext>
                  </a:extLst>
                </p:cNvPr>
                <p:cNvSpPr txBox="1"/>
                <p:nvPr/>
              </p:nvSpPr>
              <p:spPr>
                <a:xfrm>
                  <a:off x="9663319" y="2979578"/>
                  <a:ext cx="2815511" cy="1815882"/>
                </a:xfrm>
                <a:prstGeom prst="rect">
                  <a:avLst/>
                </a:prstGeom>
                <a:noFill/>
              </p:spPr>
              <p:txBody>
                <a:bodyPr wrap="square" lIns="91440" tIns="45720" rIns="91440" bIns="45720" rtlCol="0" anchor="t">
                  <a:spAutoFit/>
                </a:bodyPr>
                <a:lstStyle/>
                <a:p>
                  <a:r>
                    <a:rPr lang="en-GB" sz="1600"/>
                    <a:t>'If kid's brains become accustomed to constant changes, the brain finds it difficult to adapt to a non-digital activity where things don't move as fast' (Manos, 2020)</a:t>
                  </a:r>
                  <a:endParaRPr lang="en-GB" sz="1600">
                    <a:ea typeface="Calibri"/>
                    <a:cs typeface="Calibri"/>
                  </a:endParaRPr>
                </a:p>
              </p:txBody>
            </p:sp>
            <p:sp>
              <p:nvSpPr>
                <p:cNvPr id="21" name="TextBox 20">
                  <a:extLst>
                    <a:ext uri="{FF2B5EF4-FFF2-40B4-BE49-F238E27FC236}">
                      <a16:creationId xmlns:a16="http://schemas.microsoft.com/office/drawing/2014/main" id="{2218971D-2BA6-5CC8-5E8B-5C77FA52AA43}"/>
                    </a:ext>
                  </a:extLst>
                </p:cNvPr>
                <p:cNvSpPr txBox="1"/>
                <p:nvPr/>
              </p:nvSpPr>
              <p:spPr>
                <a:xfrm>
                  <a:off x="9608101" y="4934272"/>
                  <a:ext cx="2440034" cy="1077218"/>
                </a:xfrm>
                <a:prstGeom prst="rect">
                  <a:avLst/>
                </a:prstGeom>
                <a:noFill/>
              </p:spPr>
              <p:txBody>
                <a:bodyPr wrap="square" lIns="91440" tIns="45720" rIns="91440" bIns="45720" rtlCol="0" anchor="t">
                  <a:spAutoFit/>
                </a:bodyPr>
                <a:lstStyle/>
                <a:p>
                  <a:r>
                    <a:rPr lang="en-GB" sz="1600"/>
                    <a:t>'Schools that banned mobile phones got an increase in GCSE results' (Murphy, 2015)</a:t>
                  </a:r>
                  <a:endParaRPr lang="en-GB" sz="1600">
                    <a:ea typeface="Calibri"/>
                    <a:cs typeface="Calibri"/>
                  </a:endParaRPr>
                </a:p>
              </p:txBody>
            </p:sp>
          </p:grpSp>
        </p:grpSp>
      </p:grpSp>
    </p:spTree>
    <p:extLst>
      <p:ext uri="{BB962C8B-B14F-4D97-AF65-F5344CB8AC3E}">
        <p14:creationId xmlns:p14="http://schemas.microsoft.com/office/powerpoint/2010/main" val="8114011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3872AC-5597-4248-A53A-E7D7AFAD0CC9}"/>
              </a:ext>
            </a:extLst>
          </p:cNvPr>
          <p:cNvSpPr txBox="1"/>
          <p:nvPr/>
        </p:nvSpPr>
        <p:spPr>
          <a:xfrm>
            <a:off x="52833" y="33250"/>
            <a:ext cx="1022655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solidFill>
                  <a:srgbClr val="002060"/>
                </a:solidFill>
                <a:latin typeface="Abadi"/>
              </a:rPr>
              <a:t>HOW DO WE PREPARE YOUNG PEOPLE?</a:t>
            </a:r>
          </a:p>
        </p:txBody>
      </p:sp>
      <p:sp>
        <p:nvSpPr>
          <p:cNvPr id="6" name="Rectangle 5">
            <a:extLst>
              <a:ext uri="{FF2B5EF4-FFF2-40B4-BE49-F238E27FC236}">
                <a16:creationId xmlns:a16="http://schemas.microsoft.com/office/drawing/2014/main" id="{453DE10F-0B6C-FAA7-2573-0C583D229A6E}"/>
              </a:ext>
            </a:extLst>
          </p:cNvPr>
          <p:cNvSpPr/>
          <p:nvPr/>
        </p:nvSpPr>
        <p:spPr>
          <a:xfrm rot="5400000">
            <a:off x="5932256" y="522015"/>
            <a:ext cx="296541" cy="12197516"/>
          </a:xfrm>
          <a:prstGeom prst="rec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Image preview">
            <a:extLst>
              <a:ext uri="{FF2B5EF4-FFF2-40B4-BE49-F238E27FC236}">
                <a16:creationId xmlns:a16="http://schemas.microsoft.com/office/drawing/2014/main" id="{7750F675-27CF-4AB6-AAB2-146D5CB40EE5}"/>
              </a:ext>
            </a:extLst>
          </p:cNvPr>
          <p:cNvPicPr>
            <a:picLocks noChangeAspect="1" noChangeArrowheads="1"/>
          </p:cNvPicPr>
          <p:nvPr/>
        </p:nvPicPr>
        <p:blipFill rotWithShape="1">
          <a:blip r:embed="rId2">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b="33637"/>
          <a:stretch/>
        </p:blipFill>
        <p:spPr bwMode="auto">
          <a:xfrm>
            <a:off x="185833" y="3069920"/>
            <a:ext cx="1779613" cy="37880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6" descr="Background pattern&#10;&#10;Description automatically generated">
            <a:extLst>
              <a:ext uri="{FF2B5EF4-FFF2-40B4-BE49-F238E27FC236}">
                <a16:creationId xmlns:a16="http://schemas.microsoft.com/office/drawing/2014/main" id="{B7452C18-4366-442F-9C4F-FAFB996BBB1E}"/>
              </a:ext>
            </a:extLst>
          </p:cNvPr>
          <p:cNvPicPr>
            <a:picLocks noChangeAspect="1"/>
          </p:cNvPicPr>
          <p:nvPr/>
        </p:nvPicPr>
        <p:blipFill>
          <a:blip r:embed="rId3"/>
          <a:stretch>
            <a:fillRect/>
          </a:stretch>
        </p:blipFill>
        <p:spPr>
          <a:xfrm>
            <a:off x="2633547" y="1074548"/>
            <a:ext cx="7928515" cy="4337194"/>
          </a:xfrm>
          <a:prstGeom prst="rect">
            <a:avLst/>
          </a:prstGeom>
        </p:spPr>
      </p:pic>
      <p:sp>
        <p:nvSpPr>
          <p:cNvPr id="7" name="Rectangle 6">
            <a:extLst>
              <a:ext uri="{FF2B5EF4-FFF2-40B4-BE49-F238E27FC236}">
                <a16:creationId xmlns:a16="http://schemas.microsoft.com/office/drawing/2014/main" id="{1126EABE-6578-1F56-E075-66501A0AD6BF}"/>
              </a:ext>
            </a:extLst>
          </p:cNvPr>
          <p:cNvSpPr/>
          <p:nvPr/>
        </p:nvSpPr>
        <p:spPr>
          <a:xfrm>
            <a:off x="2183781" y="5677828"/>
            <a:ext cx="8837340" cy="483219"/>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It is a huge change for </a:t>
            </a:r>
            <a:r>
              <a:rPr lang="en-US" u="sng">
                <a:cs typeface="Calibri"/>
              </a:rPr>
              <a:t>ALL</a:t>
            </a:r>
            <a:r>
              <a:rPr lang="en-US">
                <a:cs typeface="Calibri"/>
              </a:rPr>
              <a:t> young people</a:t>
            </a:r>
            <a:endParaRPr lang="en-US"/>
          </a:p>
        </p:txBody>
      </p:sp>
    </p:spTree>
    <p:extLst>
      <p:ext uri="{BB962C8B-B14F-4D97-AF65-F5344CB8AC3E}">
        <p14:creationId xmlns:p14="http://schemas.microsoft.com/office/powerpoint/2010/main" val="3479663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C45A9D-BDBD-4E8C-B7DF-7A95A57B43EC}"/>
              </a:ext>
            </a:extLst>
          </p:cNvPr>
          <p:cNvSpPr/>
          <p:nvPr/>
        </p:nvSpPr>
        <p:spPr>
          <a:xfrm>
            <a:off x="11554005" y="0"/>
            <a:ext cx="250067" cy="6858000"/>
          </a:xfrm>
          <a:prstGeom prst="rec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50ECE1A-E1E3-4BE8-A2D5-BD92658D468B}"/>
              </a:ext>
            </a:extLst>
          </p:cNvPr>
          <p:cNvSpPr txBox="1"/>
          <p:nvPr/>
        </p:nvSpPr>
        <p:spPr>
          <a:xfrm>
            <a:off x="77141" y="67734"/>
            <a:ext cx="1147686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solidFill>
                  <a:srgbClr val="002060"/>
                </a:solidFill>
                <a:latin typeface="Abadi"/>
              </a:rPr>
              <a:t>WHAT SHOULD WE EXPECT FROM TRANSITION DAY?</a:t>
            </a:r>
          </a:p>
        </p:txBody>
      </p:sp>
      <p:sp>
        <p:nvSpPr>
          <p:cNvPr id="3" name="TextBox 2">
            <a:extLst>
              <a:ext uri="{FF2B5EF4-FFF2-40B4-BE49-F238E27FC236}">
                <a16:creationId xmlns:a16="http://schemas.microsoft.com/office/drawing/2014/main" id="{0F7342F4-682D-46E6-F2A7-7697ECA6ABE1}"/>
              </a:ext>
            </a:extLst>
          </p:cNvPr>
          <p:cNvSpPr txBox="1"/>
          <p:nvPr/>
        </p:nvSpPr>
        <p:spPr>
          <a:xfrm>
            <a:off x="1303226" y="2072092"/>
            <a:ext cx="6091127"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a:ea typeface="Calibri"/>
                <a:cs typeface="Calibri"/>
              </a:rPr>
              <a:t>New Commute</a:t>
            </a:r>
            <a:endParaRPr lang="en-US" sz="2000">
              <a:cs typeface="Calibri"/>
            </a:endParaRPr>
          </a:p>
          <a:p>
            <a:pPr algn="just"/>
            <a:endParaRPr lang="en-US" sz="2000">
              <a:cs typeface="Calibri"/>
            </a:endParaRPr>
          </a:p>
          <a:p>
            <a:pPr algn="just"/>
            <a:r>
              <a:rPr lang="en-US" sz="2000">
                <a:ea typeface="Calibri"/>
                <a:cs typeface="Calibri"/>
              </a:rPr>
              <a:t>Opportunity to make friends</a:t>
            </a:r>
          </a:p>
          <a:p>
            <a:pPr marL="285750" indent="-285750" algn="just">
              <a:buFont typeface="Arial" panose="020B0604020202020204" pitchFamily="34" charset="0"/>
              <a:buChar char="•"/>
            </a:pPr>
            <a:endParaRPr lang="en-US" sz="2000"/>
          </a:p>
          <a:p>
            <a:pPr algn="just"/>
            <a:r>
              <a:rPr lang="en-US" sz="2000">
                <a:cs typeface="Calibri"/>
              </a:rPr>
              <a:t>Get used to new surroundings</a:t>
            </a:r>
            <a:endParaRPr lang="en-US" sz="2000">
              <a:ea typeface="Calibri"/>
              <a:cs typeface="Calibri"/>
            </a:endParaRPr>
          </a:p>
          <a:p>
            <a:pPr algn="just"/>
            <a:endParaRPr lang="en-US" sz="2000">
              <a:cs typeface="Calibri"/>
            </a:endParaRPr>
          </a:p>
          <a:p>
            <a:pPr algn="just"/>
            <a:r>
              <a:rPr lang="en-US" sz="2000">
                <a:cs typeface="Calibri"/>
              </a:rPr>
              <a:t>Meet members of staff</a:t>
            </a:r>
            <a:endParaRPr lang="en-US" sz="2000">
              <a:ea typeface="Calibri"/>
              <a:cs typeface="Calibri"/>
            </a:endParaRPr>
          </a:p>
          <a:p>
            <a:pPr algn="just"/>
            <a:endParaRPr lang="en-US" sz="2000">
              <a:cs typeface="Calibri"/>
            </a:endParaRPr>
          </a:p>
          <a:p>
            <a:pPr algn="just"/>
            <a:r>
              <a:rPr lang="en-US" sz="2000">
                <a:ea typeface="Calibri" panose="020F0502020204030204"/>
                <a:cs typeface="Calibri"/>
              </a:rPr>
              <a:t>Eat with us</a:t>
            </a:r>
            <a:endParaRPr lang="en-US" sz="2000">
              <a:cs typeface="Calibri"/>
            </a:endParaRPr>
          </a:p>
          <a:p>
            <a:pPr algn="just"/>
            <a:endParaRPr lang="en-US" sz="2000">
              <a:cs typeface="Calibri"/>
            </a:endParaRPr>
          </a:p>
          <a:p>
            <a:pPr algn="just"/>
            <a:r>
              <a:rPr lang="en-US" sz="2000">
                <a:ea typeface="Calibri"/>
                <a:cs typeface="Calibri"/>
              </a:rPr>
              <a:t>Getting to know the children as learners</a:t>
            </a:r>
          </a:p>
          <a:p>
            <a:pPr algn="just"/>
            <a:endParaRPr lang="en-US" sz="2000">
              <a:ea typeface="Calibri"/>
              <a:cs typeface="Calibri"/>
            </a:endParaRPr>
          </a:p>
          <a:p>
            <a:pPr algn="just"/>
            <a:r>
              <a:rPr lang="en-US" sz="2000">
                <a:ea typeface="Calibri"/>
                <a:cs typeface="Calibri"/>
              </a:rPr>
              <a:t>Lots of questions</a:t>
            </a:r>
          </a:p>
        </p:txBody>
      </p:sp>
      <p:sp>
        <p:nvSpPr>
          <p:cNvPr id="8" name="Circle: Hollow 7">
            <a:extLst>
              <a:ext uri="{FF2B5EF4-FFF2-40B4-BE49-F238E27FC236}">
                <a16:creationId xmlns:a16="http://schemas.microsoft.com/office/drawing/2014/main" id="{AE236CC4-3028-AB99-6632-D5812FED5D91}"/>
              </a:ext>
            </a:extLst>
          </p:cNvPr>
          <p:cNvSpPr/>
          <p:nvPr/>
        </p:nvSpPr>
        <p:spPr>
          <a:xfrm rot="16200000">
            <a:off x="789218" y="2220794"/>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3F80"/>
              </a:solidFill>
            </a:endParaRPr>
          </a:p>
        </p:txBody>
      </p:sp>
      <p:sp>
        <p:nvSpPr>
          <p:cNvPr id="10" name="Circle: Hollow 9">
            <a:extLst>
              <a:ext uri="{FF2B5EF4-FFF2-40B4-BE49-F238E27FC236}">
                <a16:creationId xmlns:a16="http://schemas.microsoft.com/office/drawing/2014/main" id="{4C276C4E-82E0-2057-C409-ADE8F65BEB8F}"/>
              </a:ext>
            </a:extLst>
          </p:cNvPr>
          <p:cNvSpPr/>
          <p:nvPr/>
        </p:nvSpPr>
        <p:spPr>
          <a:xfrm rot="16200000">
            <a:off x="789219" y="2824607"/>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ircle: Hollow 11">
            <a:extLst>
              <a:ext uri="{FF2B5EF4-FFF2-40B4-BE49-F238E27FC236}">
                <a16:creationId xmlns:a16="http://schemas.microsoft.com/office/drawing/2014/main" id="{89FC47F9-225A-6226-63B3-325535B72425}"/>
              </a:ext>
            </a:extLst>
          </p:cNvPr>
          <p:cNvSpPr/>
          <p:nvPr/>
        </p:nvSpPr>
        <p:spPr>
          <a:xfrm rot="16200000">
            <a:off x="789218" y="3428419"/>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ircle: Hollow 13">
            <a:extLst>
              <a:ext uri="{FF2B5EF4-FFF2-40B4-BE49-F238E27FC236}">
                <a16:creationId xmlns:a16="http://schemas.microsoft.com/office/drawing/2014/main" id="{CE367855-9AE9-E11C-1A13-2CF4EB87F614}"/>
              </a:ext>
            </a:extLst>
          </p:cNvPr>
          <p:cNvSpPr/>
          <p:nvPr/>
        </p:nvSpPr>
        <p:spPr>
          <a:xfrm rot="16200000">
            <a:off x="789218" y="4032231"/>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3F80"/>
              </a:solidFill>
            </a:endParaRPr>
          </a:p>
        </p:txBody>
      </p:sp>
      <p:sp>
        <p:nvSpPr>
          <p:cNvPr id="16" name="Circle: Hollow 15">
            <a:extLst>
              <a:ext uri="{FF2B5EF4-FFF2-40B4-BE49-F238E27FC236}">
                <a16:creationId xmlns:a16="http://schemas.microsoft.com/office/drawing/2014/main" id="{82ABFB2E-8EF7-3D46-4613-14BAAD84FBF9}"/>
              </a:ext>
            </a:extLst>
          </p:cNvPr>
          <p:cNvSpPr/>
          <p:nvPr/>
        </p:nvSpPr>
        <p:spPr>
          <a:xfrm rot="16200000">
            <a:off x="789219" y="4636044"/>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Circle: Hollow 17">
            <a:extLst>
              <a:ext uri="{FF2B5EF4-FFF2-40B4-BE49-F238E27FC236}">
                <a16:creationId xmlns:a16="http://schemas.microsoft.com/office/drawing/2014/main" id="{54FE3CBF-2EF1-B761-C163-F862961680CF}"/>
              </a:ext>
            </a:extLst>
          </p:cNvPr>
          <p:cNvSpPr/>
          <p:nvPr/>
        </p:nvSpPr>
        <p:spPr>
          <a:xfrm rot="16200000">
            <a:off x="789218" y="5195554"/>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Circle: Hollow 19">
            <a:extLst>
              <a:ext uri="{FF2B5EF4-FFF2-40B4-BE49-F238E27FC236}">
                <a16:creationId xmlns:a16="http://schemas.microsoft.com/office/drawing/2014/main" id="{0A3F0A81-9708-A23E-EC74-0B52F9A10132}"/>
              </a:ext>
            </a:extLst>
          </p:cNvPr>
          <p:cNvSpPr/>
          <p:nvPr/>
        </p:nvSpPr>
        <p:spPr>
          <a:xfrm rot="16200000">
            <a:off x="789218" y="5780986"/>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3" name="Picture 4">
            <a:extLst>
              <a:ext uri="{FF2B5EF4-FFF2-40B4-BE49-F238E27FC236}">
                <a16:creationId xmlns:a16="http://schemas.microsoft.com/office/drawing/2014/main" id="{5E43986F-3D2E-4AC9-A259-850BD02D28FE}"/>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03568" y="3301138"/>
            <a:ext cx="2700388" cy="3428213"/>
          </a:xfrm>
          <a:prstGeom prst="rect">
            <a:avLst/>
          </a:prstGeom>
          <a:noFill/>
          <a:effectLst>
            <a:glow rad="635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78056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preview">
            <a:extLst>
              <a:ext uri="{FF2B5EF4-FFF2-40B4-BE49-F238E27FC236}">
                <a16:creationId xmlns:a16="http://schemas.microsoft.com/office/drawing/2014/main" id="{3F40C393-2F1C-4273-9BE8-36828E494DED}"/>
              </a:ext>
            </a:extLst>
          </p:cNvPr>
          <p:cNvPicPr>
            <a:picLocks noChangeAspect="1" noChangeArrowheads="1"/>
          </p:cNvPicPr>
          <p:nvPr/>
        </p:nvPicPr>
        <p:blipFill rotWithShape="1">
          <a:blip r:embed="rId2">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b="5301"/>
          <a:stretch/>
        </p:blipFill>
        <p:spPr bwMode="auto">
          <a:xfrm>
            <a:off x="77142" y="3377345"/>
            <a:ext cx="2489497" cy="34806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FB3DB0-E5C5-CE34-AB42-156ADF1A6671}"/>
              </a:ext>
            </a:extLst>
          </p:cNvPr>
          <p:cNvSpPr txBox="1"/>
          <p:nvPr/>
        </p:nvSpPr>
        <p:spPr>
          <a:xfrm>
            <a:off x="77141" y="67734"/>
            <a:ext cx="1147686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solidFill>
                  <a:srgbClr val="002060"/>
                </a:solidFill>
                <a:latin typeface="Abadi"/>
              </a:rPr>
              <a:t>WHAT SHOULD WE EXPECT FROM TRANSITION DAY?</a:t>
            </a:r>
          </a:p>
        </p:txBody>
      </p:sp>
      <p:sp>
        <p:nvSpPr>
          <p:cNvPr id="5" name="Rectangle 4">
            <a:extLst>
              <a:ext uri="{FF2B5EF4-FFF2-40B4-BE49-F238E27FC236}">
                <a16:creationId xmlns:a16="http://schemas.microsoft.com/office/drawing/2014/main" id="{F2C45A9D-BDBD-4E8C-B7DF-7A95A57B43EC}"/>
              </a:ext>
            </a:extLst>
          </p:cNvPr>
          <p:cNvSpPr/>
          <p:nvPr/>
        </p:nvSpPr>
        <p:spPr>
          <a:xfrm>
            <a:off x="11620505" y="0"/>
            <a:ext cx="250067" cy="6858000"/>
          </a:xfrm>
          <a:prstGeom prst="rec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FA15250-11D5-4998-87CF-B15ECB54EF83}"/>
              </a:ext>
            </a:extLst>
          </p:cNvPr>
          <p:cNvSpPr txBox="1"/>
          <p:nvPr/>
        </p:nvSpPr>
        <p:spPr>
          <a:xfrm>
            <a:off x="5181139" y="818520"/>
            <a:ext cx="6263738" cy="5046446"/>
          </a:xfrm>
          <a:prstGeom prst="rect">
            <a:avLst/>
          </a:prstGeom>
          <a:noFill/>
        </p:spPr>
        <p:txBody>
          <a:bodyPr wrap="square" lIns="91440" tIns="45720" rIns="91440" bIns="45720" anchor="t">
            <a:spAutoFit/>
          </a:bodyPr>
          <a:lstStyle/>
          <a:p>
            <a:pPr algn="just">
              <a:lnSpc>
                <a:spcPct val="107000"/>
              </a:lnSpc>
              <a:spcAft>
                <a:spcPts val="800"/>
              </a:spcAft>
            </a:pPr>
            <a:r>
              <a:rPr lang="en-GB" sz="1600" dirty="0">
                <a:effectLst/>
                <a:latin typeface="Calibri"/>
                <a:ea typeface="Times New Roman" panose="02020603050405020304" pitchFamily="18" charset="0"/>
                <a:cs typeface="Arial"/>
              </a:rPr>
              <a:t>Transition Day will take place on Thursday 4th</a:t>
            </a:r>
            <a:r>
              <a:rPr lang="en-GB" sz="1600" dirty="0">
                <a:latin typeface="Calibri"/>
                <a:ea typeface="Times New Roman" panose="02020603050405020304" pitchFamily="18" charset="0"/>
                <a:cs typeface="Arial"/>
              </a:rPr>
              <a:t> July</a:t>
            </a:r>
            <a:r>
              <a:rPr lang="en-GB" sz="1600" dirty="0">
                <a:effectLst/>
                <a:latin typeface="Calibri"/>
                <a:ea typeface="Times New Roman" panose="02020603050405020304" pitchFamily="18" charset="0"/>
                <a:cs typeface="Arial"/>
              </a:rPr>
              <a:t> </a:t>
            </a:r>
            <a:r>
              <a:rPr lang="en-GB" sz="1600" dirty="0">
                <a:latin typeface="Calibri"/>
                <a:ea typeface="Times New Roman" panose="02020603050405020304" pitchFamily="18" charset="0"/>
                <a:cs typeface="Arial"/>
              </a:rPr>
              <a:t>– A day in the life of a Blue Coat pupil.</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GB" sz="1600" b="1" dirty="0">
                <a:effectLst/>
                <a:latin typeface="Calibri"/>
                <a:ea typeface="Times New Roman" panose="02020603050405020304" pitchFamily="18" charset="0"/>
                <a:cs typeface="Arial"/>
              </a:rPr>
              <a:t>8.30am- Arrival: </a:t>
            </a:r>
            <a:r>
              <a:rPr lang="en-GB" sz="1600" dirty="0">
                <a:latin typeface="Calibri"/>
                <a:ea typeface="Times New Roman" panose="02020603050405020304" pitchFamily="18" charset="0"/>
                <a:cs typeface="Arial"/>
              </a:rPr>
              <a:t>Staff will be there to meet and greet but we ask that parents and carers drop off away from school site (unfortunately, you are not permitted to drive onto school site.) Don’t worry, we will look after them.</a:t>
            </a:r>
            <a:endParaRPr lang="en-GB" sz="1600" dirty="0">
              <a:effectLst/>
              <a:latin typeface="Calibri"/>
              <a:ea typeface="Times New Roman" panose="02020603050405020304" pitchFamily="18" charset="0"/>
              <a:cs typeface="Arial"/>
            </a:endParaRPr>
          </a:p>
          <a:p>
            <a:pPr algn="just">
              <a:lnSpc>
                <a:spcPct val="107000"/>
              </a:lnSpc>
              <a:spcAft>
                <a:spcPts val="800"/>
              </a:spcAft>
            </a:pPr>
            <a:r>
              <a:rPr lang="en-GB" sz="1600" b="1" dirty="0">
                <a:latin typeface="Calibri"/>
                <a:ea typeface="Times New Roman" panose="02020603050405020304" pitchFamily="18" charset="0"/>
                <a:cs typeface="Arial"/>
              </a:rPr>
              <a:t>10.50am- Break time: </a:t>
            </a:r>
            <a:r>
              <a:rPr lang="en-GB" sz="1600" dirty="0">
                <a:latin typeface="Calibri"/>
                <a:ea typeface="Times New Roman" panose="02020603050405020304" pitchFamily="18" charset="0"/>
                <a:cs typeface="Arial"/>
              </a:rPr>
              <a:t>Don’t forget to pack a snack and a drink. There are water fountains in the restaurant to refill water bottles.</a:t>
            </a:r>
          </a:p>
          <a:p>
            <a:pPr algn="just">
              <a:lnSpc>
                <a:spcPct val="107000"/>
              </a:lnSpc>
              <a:spcAft>
                <a:spcPts val="800"/>
              </a:spcAft>
            </a:pPr>
            <a:r>
              <a:rPr lang="en-GB" sz="1600" b="1" dirty="0">
                <a:effectLst/>
                <a:latin typeface="Calibri"/>
                <a:ea typeface="Times New Roman" panose="02020603050405020304" pitchFamily="18" charset="0"/>
                <a:cs typeface="Arial"/>
              </a:rPr>
              <a:t>12.50pm- Lunch time: </a:t>
            </a:r>
            <a:r>
              <a:rPr lang="en-GB" sz="1600" dirty="0">
                <a:effectLst/>
                <a:latin typeface="Calibri"/>
                <a:ea typeface="Times New Roman" panose="02020603050405020304" pitchFamily="18" charset="0"/>
                <a:cs typeface="Arial"/>
              </a:rPr>
              <a:t>A hot or cold lunch will provided </a:t>
            </a:r>
            <a:r>
              <a:rPr lang="en-GB" sz="1600" b="1" dirty="0">
                <a:effectLst/>
                <a:latin typeface="Calibri"/>
                <a:ea typeface="Times New Roman" panose="02020603050405020304" pitchFamily="18" charset="0"/>
                <a:cs typeface="Arial"/>
              </a:rPr>
              <a:t>for free </a:t>
            </a:r>
            <a:r>
              <a:rPr lang="en-GB" sz="1600" dirty="0">
                <a:effectLst/>
                <a:latin typeface="Calibri"/>
                <a:ea typeface="Times New Roman" panose="02020603050405020304" pitchFamily="18" charset="0"/>
                <a:cs typeface="Arial"/>
              </a:rPr>
              <a:t>but you will need to bring a drink. You may also wish to bring additional snacks and others may prefer a packed lunch.</a:t>
            </a:r>
          </a:p>
          <a:p>
            <a:pPr algn="just">
              <a:lnSpc>
                <a:spcPct val="107000"/>
              </a:lnSpc>
              <a:spcAft>
                <a:spcPts val="800"/>
              </a:spcAft>
            </a:pPr>
            <a:r>
              <a:rPr lang="en-GB" sz="1600" b="1" dirty="0">
                <a:latin typeface="Calibri"/>
                <a:ea typeface="Times New Roman" panose="02020603050405020304" pitchFamily="18" charset="0"/>
                <a:cs typeface="Arial"/>
              </a:rPr>
              <a:t>3.15pm- Goodbyes (for now): </a:t>
            </a:r>
            <a:r>
              <a:rPr lang="en-GB" sz="1600" dirty="0">
                <a:latin typeface="Calibri"/>
                <a:ea typeface="Times New Roman" panose="02020603050405020304" pitchFamily="18" charset="0"/>
                <a:cs typeface="Arial"/>
              </a:rPr>
              <a:t>Again, we ask parents and carers to arrange a collection point away from school. School buses will be available (please note some do not leave until 3.30pm). There will be staff on duty at the end of the day offering support to pupils.</a:t>
            </a:r>
          </a:p>
          <a:p>
            <a:pPr algn="just">
              <a:lnSpc>
                <a:spcPct val="107000"/>
              </a:lnSpc>
              <a:spcAft>
                <a:spcPts val="800"/>
              </a:spcAft>
            </a:pPr>
            <a:endParaRPr lang="en-GB" sz="1200" dirty="0">
              <a:latin typeface="Calibri"/>
              <a:ea typeface="Times New Roman" panose="02020603050405020304" pitchFamily="18" charset="0"/>
              <a:cs typeface="Arial"/>
            </a:endParaRPr>
          </a:p>
          <a:p>
            <a:pPr algn="just">
              <a:lnSpc>
                <a:spcPct val="107000"/>
              </a:lnSpc>
              <a:spcAft>
                <a:spcPts val="800"/>
              </a:spcAft>
            </a:pPr>
            <a:endParaRPr lang="en-GB" sz="1200" dirty="0">
              <a:latin typeface="Calibri"/>
              <a:ea typeface="Times New Roman" panose="02020603050405020304" pitchFamily="18" charset="0"/>
              <a:cs typeface="Arial"/>
            </a:endParaRPr>
          </a:p>
        </p:txBody>
      </p:sp>
      <p:sp>
        <p:nvSpPr>
          <p:cNvPr id="10" name="TextBox 9">
            <a:extLst>
              <a:ext uri="{FF2B5EF4-FFF2-40B4-BE49-F238E27FC236}">
                <a16:creationId xmlns:a16="http://schemas.microsoft.com/office/drawing/2014/main" id="{81D54231-B17D-458B-ADCA-46068A599038}"/>
              </a:ext>
            </a:extLst>
          </p:cNvPr>
          <p:cNvSpPr txBox="1"/>
          <p:nvPr/>
        </p:nvSpPr>
        <p:spPr>
          <a:xfrm>
            <a:off x="5181139" y="5450487"/>
            <a:ext cx="6263737" cy="1237070"/>
          </a:xfrm>
          <a:prstGeom prst="rect">
            <a:avLst/>
          </a:prstGeom>
          <a:noFill/>
        </p:spPr>
        <p:txBody>
          <a:bodyPr wrap="square" lIns="91440" tIns="45720" rIns="91440" bIns="45720" anchor="t">
            <a:spAutoFit/>
          </a:bodyPr>
          <a:lstStyle/>
          <a:p>
            <a:pPr algn="just">
              <a:lnSpc>
                <a:spcPct val="107000"/>
              </a:lnSpc>
              <a:spcAft>
                <a:spcPts val="800"/>
              </a:spcAft>
            </a:pPr>
            <a:r>
              <a:rPr lang="en-GB" sz="1600" b="1">
                <a:effectLst/>
                <a:ea typeface="Times New Roman" panose="02020603050405020304" pitchFamily="18" charset="0"/>
                <a:cs typeface="Arial"/>
              </a:rPr>
              <a:t>Dress Code and Equipment - </a:t>
            </a:r>
            <a:r>
              <a:rPr lang="en-GB" sz="1600">
                <a:effectLst/>
                <a:ea typeface="Times New Roman" panose="02020603050405020304" pitchFamily="18" charset="0"/>
                <a:cs typeface="Arial"/>
              </a:rPr>
              <a:t>Students should come dressed in their </a:t>
            </a:r>
            <a:r>
              <a:rPr lang="en-GB" sz="1600" b="1">
                <a:effectLst/>
                <a:ea typeface="Times New Roman" panose="02020603050405020304" pitchFamily="18" charset="0"/>
                <a:cs typeface="Arial"/>
              </a:rPr>
              <a:t>full </a:t>
            </a:r>
            <a:r>
              <a:rPr lang="en-GB" sz="1600" b="1">
                <a:effectLst/>
                <a:ea typeface="Times New Roman" panose="02020603050405020304" pitchFamily="18" charset="0"/>
                <a:cs typeface="Times New Roman"/>
              </a:rPr>
              <a:t>primary school</a:t>
            </a:r>
            <a:r>
              <a:rPr lang="en-GB" sz="1600" b="1">
                <a:effectLst/>
                <a:ea typeface="Times New Roman" panose="02020603050405020304" pitchFamily="18" charset="0"/>
                <a:cs typeface="Arial"/>
              </a:rPr>
              <a:t> uniform</a:t>
            </a:r>
            <a:r>
              <a:rPr lang="en-GB" sz="1600">
                <a:effectLst/>
                <a:ea typeface="Times New Roman" panose="02020603050405020304" pitchFamily="18" charset="0"/>
                <a:cs typeface="Arial"/>
              </a:rPr>
              <a:t> (not leavers hoodies).</a:t>
            </a:r>
            <a:r>
              <a:rPr lang="en-GB" sz="1600">
                <a:ea typeface="Times New Roman" panose="02020603050405020304" pitchFamily="18" charset="0"/>
                <a:cs typeface="Arial"/>
              </a:rPr>
              <a:t> </a:t>
            </a:r>
            <a:r>
              <a:rPr lang="en-GB" sz="1600">
                <a:effectLst/>
                <a:ea typeface="Times New Roman" panose="02020603050405020304" pitchFamily="18" charset="0"/>
                <a:cs typeface="Arial"/>
              </a:rPr>
              <a:t> All students should bring a pen and pencil.</a:t>
            </a:r>
            <a:r>
              <a:rPr lang="en-GB" sz="1600" b="1">
                <a:ea typeface="Times New Roman" panose="02020603050405020304" pitchFamily="18" charset="0"/>
                <a:cs typeface="Arial"/>
              </a:rPr>
              <a:t> </a:t>
            </a:r>
            <a:endParaRPr lang="en-GB" sz="1600" b="1">
              <a:ea typeface="Times New Roman" panose="02020603050405020304" pitchFamily="18" charset="0"/>
              <a:cs typeface="Arial" panose="020B0604020202020204" pitchFamily="34" charset="0"/>
            </a:endParaRPr>
          </a:p>
          <a:p>
            <a:pPr algn="just">
              <a:lnSpc>
                <a:spcPct val="107000"/>
              </a:lnSpc>
              <a:spcAft>
                <a:spcPts val="800"/>
              </a:spcAft>
            </a:pPr>
            <a:r>
              <a:rPr lang="en-GB" sz="1600" b="1">
                <a:effectLst/>
                <a:ea typeface="Times New Roman" panose="02020603050405020304" pitchFamily="18" charset="0"/>
                <a:cs typeface="Arial"/>
              </a:rPr>
              <a:t>Parking – Be respectful to the local community.</a:t>
            </a:r>
            <a:endParaRPr lang="en-GB" sz="1600">
              <a:effectLst/>
              <a:ea typeface="Times New Roman" panose="02020603050405020304" pitchFamily="18" charset="0"/>
              <a:cs typeface="Arial"/>
            </a:endParaRPr>
          </a:p>
        </p:txBody>
      </p:sp>
    </p:spTree>
    <p:extLst>
      <p:ext uri="{BB962C8B-B14F-4D97-AF65-F5344CB8AC3E}">
        <p14:creationId xmlns:p14="http://schemas.microsoft.com/office/powerpoint/2010/main" val="192376344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F0BCF34-1E3F-FA5A-4802-ED3D70761428}"/>
              </a:ext>
            </a:extLst>
          </p:cNvPr>
          <p:cNvSpPr txBox="1"/>
          <p:nvPr/>
        </p:nvSpPr>
        <p:spPr>
          <a:xfrm>
            <a:off x="-42254" y="-4273"/>
            <a:ext cx="12234254" cy="1200329"/>
          </a:xfrm>
          <a:prstGeom prst="rect">
            <a:avLst/>
          </a:prstGeom>
          <a:noFill/>
          <a:ln>
            <a:noFill/>
          </a:ln>
        </p:spPr>
        <p:txBody>
          <a:bodyPr wrap="square" lIns="91440" tIns="45720" rIns="91440" bIns="45720" rtlCol="0" anchor="t">
            <a:spAutoFit/>
          </a:bodyPr>
          <a:lstStyle/>
          <a:p>
            <a:pPr algn="r"/>
            <a:r>
              <a:rPr lang="en-GB" sz="7200">
                <a:solidFill>
                  <a:srgbClr val="002060"/>
                </a:solidFill>
                <a:latin typeface="Abadi"/>
              </a:rPr>
              <a:t>IT TAKES A VILLAGE</a:t>
            </a:r>
            <a:endParaRPr lang="en-GB" sz="7200">
              <a:solidFill>
                <a:srgbClr val="002060"/>
              </a:solidFill>
              <a:latin typeface="Abadi" panose="020B0604020202020204" pitchFamily="34" charset="0"/>
            </a:endParaRPr>
          </a:p>
        </p:txBody>
      </p:sp>
      <p:sp>
        <p:nvSpPr>
          <p:cNvPr id="7" name="TextBox 6">
            <a:extLst>
              <a:ext uri="{FF2B5EF4-FFF2-40B4-BE49-F238E27FC236}">
                <a16:creationId xmlns:a16="http://schemas.microsoft.com/office/drawing/2014/main" id="{FCF97C51-9188-4AB8-A3E4-6B7105CA85CD}"/>
              </a:ext>
            </a:extLst>
          </p:cNvPr>
          <p:cNvSpPr txBox="1"/>
          <p:nvPr/>
        </p:nvSpPr>
        <p:spPr>
          <a:xfrm>
            <a:off x="819808" y="1286566"/>
            <a:ext cx="5843752" cy="2123658"/>
          </a:xfrm>
          <a:prstGeom prst="rect">
            <a:avLst/>
          </a:prstGeom>
          <a:noFill/>
        </p:spPr>
        <p:txBody>
          <a:bodyPr wrap="square" rtlCol="0">
            <a:spAutoFit/>
          </a:bodyPr>
          <a:lstStyle/>
          <a:p>
            <a:r>
              <a:rPr lang="en-GB" sz="6600">
                <a:solidFill>
                  <a:srgbClr val="002060"/>
                </a:solidFill>
              </a:rPr>
              <a:t>Trust Communication</a:t>
            </a:r>
          </a:p>
        </p:txBody>
      </p:sp>
      <p:pic>
        <p:nvPicPr>
          <p:cNvPr id="10" name="Picture 4">
            <a:extLst>
              <a:ext uri="{FF2B5EF4-FFF2-40B4-BE49-F238E27FC236}">
                <a16:creationId xmlns:a16="http://schemas.microsoft.com/office/drawing/2014/main" id="{02DEB7AD-BE81-4D5A-BFF5-8BF206B8FE3A}"/>
              </a:ext>
            </a:extLst>
          </p:cNvPr>
          <p:cNvPicPr>
            <a:picLocks noChangeAspect="1" noChangeArrowheads="1"/>
          </p:cNvPicPr>
          <p:nvPr/>
        </p:nvPicPr>
        <p:blipFill>
          <a:blip r:embed="rId2"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2441" y="1554955"/>
            <a:ext cx="607367" cy="6073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02DEB7AD-BE81-4D5A-BFF5-8BF206B8FE3A}"/>
              </a:ext>
            </a:extLst>
          </p:cNvPr>
          <p:cNvPicPr>
            <a:picLocks noChangeAspect="1" noChangeArrowheads="1"/>
          </p:cNvPicPr>
          <p:nvPr/>
        </p:nvPicPr>
        <p:blipFill>
          <a:blip r:embed="rId2"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2441" y="2548482"/>
            <a:ext cx="607367" cy="6073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5AD1CA3-8BC0-39D3-4414-97EFE02DBCC9}"/>
              </a:ext>
            </a:extLst>
          </p:cNvPr>
          <p:cNvSpPr/>
          <p:nvPr/>
        </p:nvSpPr>
        <p:spPr>
          <a:xfrm rot="5400000">
            <a:off x="5932256" y="522015"/>
            <a:ext cx="296541" cy="12197516"/>
          </a:xfrm>
          <a:prstGeom prst="rec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399877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7C36-7FE7-F9EF-FBA1-F86F6923D3E9}"/>
              </a:ext>
            </a:extLst>
          </p:cNvPr>
          <p:cNvSpPr>
            <a:spLocks noGrp="1"/>
          </p:cNvSpPr>
          <p:nvPr>
            <p:ph type="ctrTitle"/>
          </p:nvPr>
        </p:nvSpPr>
        <p:spPr/>
        <p:txBody>
          <a:bodyPr/>
          <a:lstStyle/>
          <a:p>
            <a:r>
              <a:rPr lang="en-GB"/>
              <a:t>Blue Coat School PTA</a:t>
            </a:r>
          </a:p>
        </p:txBody>
      </p:sp>
      <p:sp>
        <p:nvSpPr>
          <p:cNvPr id="4" name="Rectangle 3">
            <a:extLst>
              <a:ext uri="{FF2B5EF4-FFF2-40B4-BE49-F238E27FC236}">
                <a16:creationId xmlns:a16="http://schemas.microsoft.com/office/drawing/2014/main" id="{339D5EB1-7CAB-1863-5449-0F01243E35EF}"/>
              </a:ext>
            </a:extLst>
          </p:cNvPr>
          <p:cNvSpPr/>
          <p:nvPr/>
        </p:nvSpPr>
        <p:spPr>
          <a:xfrm rot="5400000">
            <a:off x="5944970" y="610972"/>
            <a:ext cx="296541" cy="12197516"/>
          </a:xfrm>
          <a:prstGeom prst="rec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Image preview">
            <a:extLst>
              <a:ext uri="{FF2B5EF4-FFF2-40B4-BE49-F238E27FC236}">
                <a16:creationId xmlns:a16="http://schemas.microsoft.com/office/drawing/2014/main" id="{3AEE5948-1AF6-A77D-0966-E9B3D2EB9FE2}"/>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b="5733"/>
          <a:stretch/>
        </p:blipFill>
        <p:spPr bwMode="auto">
          <a:xfrm>
            <a:off x="1" y="3851734"/>
            <a:ext cx="4049486" cy="300626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88572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022D9B-7724-629F-5D2D-FC48BAB1773C}"/>
              </a:ext>
            </a:extLst>
          </p:cNvPr>
          <p:cNvSpPr/>
          <p:nvPr/>
        </p:nvSpPr>
        <p:spPr>
          <a:xfrm rot="5400000">
            <a:off x="5944971" y="609464"/>
            <a:ext cx="296541" cy="12197516"/>
          </a:xfrm>
          <a:prstGeom prst="rec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4" descr="Image preview">
            <a:extLst>
              <a:ext uri="{FF2B5EF4-FFF2-40B4-BE49-F238E27FC236}">
                <a16:creationId xmlns:a16="http://schemas.microsoft.com/office/drawing/2014/main" id="{53C4FBB9-AC65-5711-FB02-8483254A5CDD}"/>
              </a:ext>
            </a:extLst>
          </p:cNvPr>
          <p:cNvPicPr>
            <a:picLocks noChangeAspect="1" noChangeArrowheads="1"/>
          </p:cNvPicPr>
          <p:nvPr/>
        </p:nvPicPr>
        <p:blipFill rotWithShape="1">
          <a:blip r:embed="rId2" cstate="hqprint">
            <a:duotone>
              <a:schemeClr val="accent5">
                <a:shade val="45000"/>
                <a:satMod val="135000"/>
              </a:schemeClr>
              <a:prstClr val="white"/>
            </a:duotone>
            <a:extLst>
              <a:ext uri="{28A0092B-C50C-407E-A947-70E740481C1C}">
                <a14:useLocalDpi xmlns:a14="http://schemas.microsoft.com/office/drawing/2010/main" val="0"/>
              </a:ext>
            </a:extLst>
          </a:blip>
          <a:srcRect b="18575"/>
          <a:stretch/>
        </p:blipFill>
        <p:spPr bwMode="auto">
          <a:xfrm>
            <a:off x="9232435" y="4784436"/>
            <a:ext cx="2959565" cy="20735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BF17C4-82C9-6741-BEE0-149449289654}"/>
              </a:ext>
            </a:extLst>
          </p:cNvPr>
          <p:cNvSpPr txBox="1"/>
          <p:nvPr/>
        </p:nvSpPr>
        <p:spPr>
          <a:xfrm>
            <a:off x="482395" y="319743"/>
            <a:ext cx="11227210" cy="6463308"/>
          </a:xfrm>
          <a:prstGeom prst="rect">
            <a:avLst/>
          </a:prstGeom>
          <a:noFill/>
        </p:spPr>
        <p:txBody>
          <a:bodyPr wrap="square">
            <a:spAutoFit/>
          </a:bodyPr>
          <a:lstStyle/>
          <a:p>
            <a:endParaRPr lang="en-GB"/>
          </a:p>
          <a:p>
            <a:r>
              <a:rPr lang="en-GB" b="1" i="1"/>
              <a:t>Background </a:t>
            </a:r>
          </a:p>
          <a:p>
            <a:endParaRPr lang="en-GB"/>
          </a:p>
          <a:p>
            <a:pPr marL="342900" indent="-342900" algn="l">
              <a:buFont typeface="Arial" panose="020B0604020202020204" pitchFamily="34" charset="0"/>
              <a:buChar char="•"/>
            </a:pPr>
            <a:r>
              <a:rPr lang="en-GB"/>
              <a:t>Previously there was no PTA within Blue Coat for many years, so we are a brand-new PTA recently formed.</a:t>
            </a:r>
          </a:p>
          <a:p>
            <a:pPr marL="342900" indent="-342900" algn="l">
              <a:buFont typeface="Arial" panose="020B0604020202020204" pitchFamily="34" charset="0"/>
              <a:buChar char="•"/>
            </a:pPr>
            <a:r>
              <a:rPr lang="en-GB"/>
              <a:t>The Blue Coat School PTA were officially created via the first AGM meeting during May 2024. Committee members are all parents of Blue Coat children.</a:t>
            </a:r>
          </a:p>
          <a:p>
            <a:pPr marL="342900" indent="-342900" algn="l">
              <a:buFont typeface="Arial" panose="020B0604020202020204" pitchFamily="34" charset="0"/>
              <a:buChar char="•"/>
            </a:pPr>
            <a:r>
              <a:rPr lang="en-GB"/>
              <a:t>The Group will meet on a regular basis with Mr Higgins, Blue Coat secretary and representatives from the teaching staff to discuss and plan events.</a:t>
            </a:r>
          </a:p>
          <a:p>
            <a:pPr algn="l"/>
            <a:endParaRPr lang="en-GB"/>
          </a:p>
          <a:p>
            <a:pPr algn="l"/>
            <a:r>
              <a:rPr lang="en-GB" b="1" i="1"/>
              <a:t>Our mission:</a:t>
            </a:r>
          </a:p>
          <a:p>
            <a:pPr algn="l"/>
            <a:endParaRPr lang="en-GB"/>
          </a:p>
          <a:p>
            <a:pPr marL="342900" indent="-342900" algn="l">
              <a:buFont typeface="Arial" panose="020B0604020202020204" pitchFamily="34" charset="0"/>
              <a:buChar char="•"/>
            </a:pPr>
            <a:r>
              <a:rPr lang="en-GB"/>
              <a:t>The PTA group are committed to facilitate a positive community between staff, pupils and parents/carers of the Blue Coat school  and will help support a positive learning environment for all pupils.</a:t>
            </a:r>
          </a:p>
          <a:p>
            <a:pPr algn="l"/>
            <a:endParaRPr lang="en-GB"/>
          </a:p>
          <a:p>
            <a:pPr algn="l"/>
            <a:r>
              <a:rPr lang="en-GB" b="1" i="1"/>
              <a:t>Fundraising goals:</a:t>
            </a:r>
          </a:p>
          <a:p>
            <a:pPr algn="l"/>
            <a:endParaRPr lang="en-GB"/>
          </a:p>
          <a:p>
            <a:pPr marL="285750" indent="-285750" algn="l">
              <a:buFont typeface="Arial" panose="020B0604020202020204" pitchFamily="34" charset="0"/>
              <a:buChar char="•"/>
            </a:pPr>
            <a:r>
              <a:rPr lang="en-GB"/>
              <a:t>Long terms vision is to raise  sufficient funds to donate to school to build an outdoor,</a:t>
            </a:r>
          </a:p>
          <a:p>
            <a:pPr algn="l"/>
            <a:r>
              <a:rPr lang="en-GB"/>
              <a:t>     covered structured seating area for all pupils to access during their leisure time. </a:t>
            </a:r>
          </a:p>
          <a:p>
            <a:pPr marL="285750" indent="-285750" algn="l">
              <a:buFont typeface="Arial" panose="020B0604020202020204" pitchFamily="34" charset="0"/>
              <a:buChar char="•"/>
            </a:pPr>
            <a:r>
              <a:rPr lang="en-GB"/>
              <a:t>The structure will support children’s well-being by providing an alternative location to </a:t>
            </a:r>
          </a:p>
          <a:p>
            <a:pPr algn="l"/>
            <a:r>
              <a:rPr lang="en-GB"/>
              <a:t>     enjoy their recreational time in the fresh air and  it will be the first of its kind at Blue Coat. </a:t>
            </a:r>
          </a:p>
          <a:p>
            <a:pPr marL="285750" indent="-285750" algn="l">
              <a:buFont typeface="Arial" panose="020B0604020202020204" pitchFamily="34" charset="0"/>
              <a:buChar char="•"/>
            </a:pPr>
            <a:r>
              <a:rPr lang="en-GB"/>
              <a:t>In the short to medium term there are many other ways we want to work with you to</a:t>
            </a:r>
          </a:p>
          <a:p>
            <a:pPr algn="l"/>
            <a:r>
              <a:rPr lang="en-GB"/>
              <a:t>     support school  -  PE kit sponsorship, buy a metre of carpet.</a:t>
            </a:r>
          </a:p>
          <a:p>
            <a:pPr algn="l"/>
            <a:endParaRPr lang="en-GB"/>
          </a:p>
        </p:txBody>
      </p:sp>
    </p:spTree>
    <p:extLst>
      <p:ext uri="{BB962C8B-B14F-4D97-AF65-F5344CB8AC3E}">
        <p14:creationId xmlns:p14="http://schemas.microsoft.com/office/powerpoint/2010/main" val="359745218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BF1A56-5D51-E614-B05C-5B1BCF2AE7FE}"/>
              </a:ext>
            </a:extLst>
          </p:cNvPr>
          <p:cNvSpPr txBox="1"/>
          <p:nvPr/>
        </p:nvSpPr>
        <p:spPr>
          <a:xfrm>
            <a:off x="925461" y="545379"/>
            <a:ext cx="10755262" cy="4247317"/>
          </a:xfrm>
          <a:prstGeom prst="rect">
            <a:avLst/>
          </a:prstGeom>
          <a:noFill/>
        </p:spPr>
        <p:txBody>
          <a:bodyPr wrap="square">
            <a:spAutoFit/>
          </a:bodyPr>
          <a:lstStyle/>
          <a:p>
            <a:pPr algn="l"/>
            <a:r>
              <a:rPr lang="en-GB"/>
              <a:t> PTA asks of you:</a:t>
            </a:r>
          </a:p>
          <a:p>
            <a:pPr algn="l"/>
            <a:endParaRPr lang="en-GB"/>
          </a:p>
          <a:p>
            <a:pPr marL="285750" indent="-285750" algn="l">
              <a:buFont typeface="Arial" panose="020B0604020202020204" pitchFamily="34" charset="0"/>
              <a:buChar char="•"/>
            </a:pPr>
            <a:r>
              <a:rPr lang="en-GB"/>
              <a:t>We need you ! </a:t>
            </a:r>
          </a:p>
          <a:p>
            <a:pPr algn="l"/>
            <a:endParaRPr lang="en-GB"/>
          </a:p>
          <a:p>
            <a:pPr marL="285750" indent="-285750" algn="l">
              <a:buFont typeface="Arial" panose="020B0604020202020204" pitchFamily="34" charset="0"/>
              <a:buChar char="•"/>
            </a:pPr>
            <a:r>
              <a:rPr lang="en-GB"/>
              <a:t>If you/your business are interested in helping the PTA , please get in touch – we would love to hear from you.</a:t>
            </a:r>
          </a:p>
          <a:p>
            <a:pPr algn="l"/>
            <a:r>
              <a:rPr lang="en-GB"/>
              <a:t>	* Email address is </a:t>
            </a:r>
            <a:r>
              <a:rPr lang="en-GB" b="1">
                <a:hlinkClick r:id="rId2"/>
              </a:rPr>
              <a:t>BCS-PTA@outlook.com</a:t>
            </a:r>
            <a:endParaRPr lang="en-GB" b="1"/>
          </a:p>
          <a:p>
            <a:pPr lvl="3"/>
            <a:r>
              <a:rPr lang="en-GB"/>
              <a:t>Or contact school directly who will pass on your information</a:t>
            </a:r>
          </a:p>
          <a:p>
            <a:pPr algn="l"/>
            <a:endParaRPr lang="en-GB" b="1"/>
          </a:p>
          <a:p>
            <a:pPr marL="285750" indent="-285750">
              <a:buFont typeface="Arial" panose="020B0604020202020204" pitchFamily="34" charset="0"/>
              <a:buChar char="•"/>
            </a:pPr>
            <a:r>
              <a:rPr lang="en-GB"/>
              <a:t>The aim of our group is to facilitate some fun, interesting events whilst raising money !</a:t>
            </a:r>
          </a:p>
          <a:p>
            <a:pPr algn="l"/>
            <a:endParaRPr lang="en-GB"/>
          </a:p>
          <a:p>
            <a:pPr marL="285750" indent="-285750" algn="l">
              <a:buFont typeface="Arial" panose="020B0604020202020204" pitchFamily="34" charset="0"/>
              <a:buChar char="•"/>
            </a:pPr>
            <a:r>
              <a:rPr lang="en-GB"/>
              <a:t>Please help support our fundraising journey by buying a raffle ticket to win some great prizes. All winners will be drawn by 18:30 this evening.</a:t>
            </a:r>
          </a:p>
          <a:p>
            <a:pPr marL="285750" indent="-285750" algn="l">
              <a:buFont typeface="Arial" panose="020B0604020202020204" pitchFamily="34" charset="0"/>
              <a:buChar char="•"/>
            </a:pPr>
            <a:endParaRPr lang="en-GB"/>
          </a:p>
          <a:p>
            <a:pPr marL="285750" indent="-285750" algn="l">
              <a:buFont typeface="Arial" panose="020B0604020202020204" pitchFamily="34" charset="0"/>
              <a:buChar char="•"/>
            </a:pPr>
            <a:r>
              <a:rPr lang="en-GB"/>
              <a:t>Thank you for your support. </a:t>
            </a:r>
          </a:p>
        </p:txBody>
      </p:sp>
      <p:sp>
        <p:nvSpPr>
          <p:cNvPr id="3" name="Rectangle 2">
            <a:extLst>
              <a:ext uri="{FF2B5EF4-FFF2-40B4-BE49-F238E27FC236}">
                <a16:creationId xmlns:a16="http://schemas.microsoft.com/office/drawing/2014/main" id="{14022D9B-7724-629F-5D2D-FC48BAB1773C}"/>
              </a:ext>
            </a:extLst>
          </p:cNvPr>
          <p:cNvSpPr/>
          <p:nvPr/>
        </p:nvSpPr>
        <p:spPr>
          <a:xfrm rot="5400000">
            <a:off x="5944971" y="609464"/>
            <a:ext cx="296541" cy="12197516"/>
          </a:xfrm>
          <a:prstGeom prst="rec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4" descr="Image preview">
            <a:extLst>
              <a:ext uri="{FF2B5EF4-FFF2-40B4-BE49-F238E27FC236}">
                <a16:creationId xmlns:a16="http://schemas.microsoft.com/office/drawing/2014/main" id="{53C4FBB9-AC65-5711-FB02-8483254A5CDD}"/>
              </a:ext>
            </a:extLst>
          </p:cNvPr>
          <p:cNvPicPr>
            <a:picLocks noChangeAspect="1" noChangeArrowheads="1"/>
          </p:cNvPicPr>
          <p:nvPr/>
        </p:nvPicPr>
        <p:blipFill rotWithShape="1">
          <a:blip r:embed="rId3" cstate="hqprint">
            <a:duotone>
              <a:schemeClr val="accent5">
                <a:shade val="45000"/>
                <a:satMod val="135000"/>
              </a:schemeClr>
              <a:prstClr val="white"/>
            </a:duotone>
            <a:extLst>
              <a:ext uri="{28A0092B-C50C-407E-A947-70E740481C1C}">
                <a14:useLocalDpi xmlns:a14="http://schemas.microsoft.com/office/drawing/2010/main" val="0"/>
              </a:ext>
            </a:extLst>
          </a:blip>
          <a:srcRect b="18575"/>
          <a:stretch/>
        </p:blipFill>
        <p:spPr bwMode="auto">
          <a:xfrm>
            <a:off x="5558341" y="4678326"/>
            <a:ext cx="3108863" cy="2178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11431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preview">
            <a:extLst>
              <a:ext uri="{FF2B5EF4-FFF2-40B4-BE49-F238E27FC236}">
                <a16:creationId xmlns:a16="http://schemas.microsoft.com/office/drawing/2014/main" id="{2BDD2292-EABB-4495-8C68-ABA7503BA8CC}"/>
              </a:ext>
            </a:extLst>
          </p:cNvPr>
          <p:cNvPicPr>
            <a:picLocks noChangeAspect="1" noChangeArrowheads="1"/>
          </p:cNvPicPr>
          <p:nvPr/>
        </p:nvPicPr>
        <p:blipFill rotWithShape="1">
          <a:blip r:embed="rId3" cstate="hqprint">
            <a:duotone>
              <a:schemeClr val="accent5">
                <a:shade val="45000"/>
                <a:satMod val="135000"/>
              </a:schemeClr>
              <a:prstClr val="white"/>
            </a:duotone>
            <a:extLst>
              <a:ext uri="{28A0092B-C50C-407E-A947-70E740481C1C}">
                <a14:useLocalDpi xmlns:a14="http://schemas.microsoft.com/office/drawing/2010/main" val="0"/>
              </a:ext>
            </a:extLst>
          </a:blip>
          <a:srcRect b="18575"/>
          <a:stretch/>
        </p:blipFill>
        <p:spPr bwMode="auto">
          <a:xfrm>
            <a:off x="8966560" y="4678325"/>
            <a:ext cx="3108863" cy="21781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B58F28-2AD4-88ED-4B66-72ED2C580852}"/>
              </a:ext>
            </a:extLst>
          </p:cNvPr>
          <p:cNvSpPr txBox="1"/>
          <p:nvPr/>
        </p:nvSpPr>
        <p:spPr>
          <a:xfrm>
            <a:off x="1156063" y="0"/>
            <a:ext cx="110359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5400">
                <a:solidFill>
                  <a:srgbClr val="002060"/>
                </a:solidFill>
                <a:latin typeface="Abadi"/>
              </a:rPr>
              <a:t>PARENTS' INFORMATION EVENING</a:t>
            </a:r>
            <a:endParaRPr lang="en-US">
              <a:ea typeface="Calibri" panose="020F0502020204030204"/>
              <a:cs typeface="Calibri" panose="020F0502020204030204"/>
            </a:endParaRPr>
          </a:p>
        </p:txBody>
      </p:sp>
      <p:sp>
        <p:nvSpPr>
          <p:cNvPr id="6" name="TextBox 5">
            <a:extLst>
              <a:ext uri="{FF2B5EF4-FFF2-40B4-BE49-F238E27FC236}">
                <a16:creationId xmlns:a16="http://schemas.microsoft.com/office/drawing/2014/main" id="{EE968637-9F52-0130-7FC9-F2073D231221}"/>
              </a:ext>
            </a:extLst>
          </p:cNvPr>
          <p:cNvSpPr txBox="1"/>
          <p:nvPr/>
        </p:nvSpPr>
        <p:spPr>
          <a:xfrm>
            <a:off x="1292975" y="3683962"/>
            <a:ext cx="609112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a:cs typeface="Calibri"/>
              </a:rPr>
              <a:t>The first few weeks at The Blue Coat</a:t>
            </a:r>
            <a:endParaRPr lang="en-US"/>
          </a:p>
          <a:p>
            <a:pPr algn="just"/>
            <a:endParaRPr lang="en-US" sz="2000">
              <a:ea typeface="Calibri"/>
              <a:cs typeface="Calibri"/>
            </a:endParaRPr>
          </a:p>
          <a:p>
            <a:pPr algn="just"/>
            <a:r>
              <a:rPr lang="en-US" sz="2000">
                <a:cs typeface="Calibri"/>
              </a:rPr>
              <a:t>School systems and structures</a:t>
            </a:r>
            <a:endParaRPr lang="en-US">
              <a:cs typeface="Calibri"/>
            </a:endParaRPr>
          </a:p>
          <a:p>
            <a:pPr algn="just"/>
            <a:endParaRPr lang="en-US" sz="2000">
              <a:cs typeface="Calibri"/>
            </a:endParaRPr>
          </a:p>
          <a:p>
            <a:pPr algn="just"/>
            <a:r>
              <a:rPr lang="en-US" sz="2000">
                <a:cs typeface="Calibri"/>
              </a:rPr>
              <a:t>How to check homework</a:t>
            </a:r>
            <a:endParaRPr lang="en-US">
              <a:ea typeface="Calibri"/>
              <a:cs typeface="Calibri"/>
            </a:endParaRPr>
          </a:p>
          <a:p>
            <a:pPr algn="just"/>
            <a:endParaRPr lang="en-US" sz="2000">
              <a:cs typeface="Calibri"/>
            </a:endParaRPr>
          </a:p>
          <a:p>
            <a:pPr algn="just"/>
            <a:r>
              <a:rPr lang="en-US" sz="2000">
                <a:cs typeface="Calibri"/>
              </a:rPr>
              <a:t>Battlefields</a:t>
            </a:r>
            <a:endParaRPr lang="en-US" sz="2000">
              <a:ea typeface="Calibri"/>
              <a:cs typeface="Calibri"/>
            </a:endParaRPr>
          </a:p>
          <a:p>
            <a:pPr marL="285750" indent="-285750" algn="just">
              <a:buFont typeface="Arial" panose="020B0604020202020204" pitchFamily="34" charset="0"/>
              <a:buChar char="•"/>
            </a:pPr>
            <a:endParaRPr lang="en-US" sz="2000"/>
          </a:p>
          <a:p>
            <a:pPr algn="just"/>
            <a:r>
              <a:rPr lang="en-US" sz="2000">
                <a:cs typeface="Calibri"/>
              </a:rPr>
              <a:t>Social media workshop</a:t>
            </a:r>
            <a:endParaRPr lang="en-US" sz="2000">
              <a:ea typeface="Calibri"/>
              <a:cs typeface="Calibri"/>
            </a:endParaRPr>
          </a:p>
        </p:txBody>
      </p:sp>
      <p:sp>
        <p:nvSpPr>
          <p:cNvPr id="7" name="Rectangle 6">
            <a:extLst>
              <a:ext uri="{FF2B5EF4-FFF2-40B4-BE49-F238E27FC236}">
                <a16:creationId xmlns:a16="http://schemas.microsoft.com/office/drawing/2014/main" id="{8D33C503-B249-4D71-9C0A-420ECA54F9B4}"/>
              </a:ext>
            </a:extLst>
          </p:cNvPr>
          <p:cNvSpPr/>
          <p:nvPr/>
        </p:nvSpPr>
        <p:spPr>
          <a:xfrm>
            <a:off x="259631" y="1"/>
            <a:ext cx="228904" cy="6856492"/>
          </a:xfrm>
          <a:prstGeom prst="rec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3F80"/>
              </a:solidFill>
            </a:endParaRPr>
          </a:p>
        </p:txBody>
      </p:sp>
      <p:sp>
        <p:nvSpPr>
          <p:cNvPr id="8" name="Circle: Hollow 7">
            <a:extLst>
              <a:ext uri="{FF2B5EF4-FFF2-40B4-BE49-F238E27FC236}">
                <a16:creationId xmlns:a16="http://schemas.microsoft.com/office/drawing/2014/main" id="{6796BC59-8BF7-49DA-AE16-6257F503A718}"/>
              </a:ext>
            </a:extLst>
          </p:cNvPr>
          <p:cNvSpPr/>
          <p:nvPr/>
        </p:nvSpPr>
        <p:spPr>
          <a:xfrm rot="16200000">
            <a:off x="901811" y="3813648"/>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3F80"/>
              </a:solidFill>
            </a:endParaRPr>
          </a:p>
        </p:txBody>
      </p:sp>
      <p:sp>
        <p:nvSpPr>
          <p:cNvPr id="13" name="Circle: Hollow 12">
            <a:extLst>
              <a:ext uri="{FF2B5EF4-FFF2-40B4-BE49-F238E27FC236}">
                <a16:creationId xmlns:a16="http://schemas.microsoft.com/office/drawing/2014/main" id="{34FDD82D-9F5E-48A9-ABC4-8A3A8F61E844}"/>
              </a:ext>
            </a:extLst>
          </p:cNvPr>
          <p:cNvSpPr/>
          <p:nvPr/>
        </p:nvSpPr>
        <p:spPr>
          <a:xfrm rot="16200000">
            <a:off x="901812" y="4355437"/>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ircle: Hollow 13">
            <a:extLst>
              <a:ext uri="{FF2B5EF4-FFF2-40B4-BE49-F238E27FC236}">
                <a16:creationId xmlns:a16="http://schemas.microsoft.com/office/drawing/2014/main" id="{4B2DDC18-711D-48E6-9A47-E0B9E96F80DF}"/>
              </a:ext>
            </a:extLst>
          </p:cNvPr>
          <p:cNvSpPr/>
          <p:nvPr/>
        </p:nvSpPr>
        <p:spPr>
          <a:xfrm rot="16200000">
            <a:off x="901811" y="4968110"/>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Circle: Hollow 14">
            <a:extLst>
              <a:ext uri="{FF2B5EF4-FFF2-40B4-BE49-F238E27FC236}">
                <a16:creationId xmlns:a16="http://schemas.microsoft.com/office/drawing/2014/main" id="{CA5890F5-9938-471A-8B30-2C2695FB60C1}"/>
              </a:ext>
            </a:extLst>
          </p:cNvPr>
          <p:cNvSpPr/>
          <p:nvPr/>
        </p:nvSpPr>
        <p:spPr>
          <a:xfrm rot="16200000">
            <a:off x="901811" y="5580782"/>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3F80"/>
              </a:solidFill>
            </a:endParaRPr>
          </a:p>
        </p:txBody>
      </p:sp>
      <p:sp>
        <p:nvSpPr>
          <p:cNvPr id="16" name="Circle: Hollow 15">
            <a:extLst>
              <a:ext uri="{FF2B5EF4-FFF2-40B4-BE49-F238E27FC236}">
                <a16:creationId xmlns:a16="http://schemas.microsoft.com/office/drawing/2014/main" id="{1F66EAD4-8484-4CEB-986D-450C35A1DBB1}"/>
              </a:ext>
            </a:extLst>
          </p:cNvPr>
          <p:cNvSpPr/>
          <p:nvPr/>
        </p:nvSpPr>
        <p:spPr>
          <a:xfrm rot="16200000">
            <a:off x="901812" y="6184595"/>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39544689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preview">
            <a:extLst>
              <a:ext uri="{FF2B5EF4-FFF2-40B4-BE49-F238E27FC236}">
                <a16:creationId xmlns:a16="http://schemas.microsoft.com/office/drawing/2014/main" id="{991616C4-D19C-4F09-A526-89D5AF94F56C}"/>
              </a:ext>
            </a:extLst>
          </p:cNvPr>
          <p:cNvPicPr>
            <a:picLocks noChangeAspect="1" noChangeArrowheads="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605" y="3361224"/>
            <a:ext cx="3176030" cy="3496776"/>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74CF88-5FC3-423E-BF43-7D3C3BF0F604}"/>
              </a:ext>
            </a:extLst>
          </p:cNvPr>
          <p:cNvSpPr txBox="1"/>
          <p:nvPr/>
        </p:nvSpPr>
        <p:spPr>
          <a:xfrm>
            <a:off x="2327565" y="0"/>
            <a:ext cx="986443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solidFill>
                  <a:srgbClr val="002060"/>
                </a:solidFill>
                <a:latin typeface="Abadi"/>
              </a:rPr>
              <a:t>WHAT IS LIFE LIKE AT THE BLUE COAT?</a:t>
            </a:r>
          </a:p>
        </p:txBody>
      </p:sp>
      <p:sp>
        <p:nvSpPr>
          <p:cNvPr id="7" name="Rectangle 6">
            <a:extLst>
              <a:ext uri="{FF2B5EF4-FFF2-40B4-BE49-F238E27FC236}">
                <a16:creationId xmlns:a16="http://schemas.microsoft.com/office/drawing/2014/main" id="{12FC583B-CC97-C93D-37BA-43FDA616146D}"/>
              </a:ext>
            </a:extLst>
          </p:cNvPr>
          <p:cNvSpPr/>
          <p:nvPr/>
        </p:nvSpPr>
        <p:spPr>
          <a:xfrm rot="5400000">
            <a:off x="5981548" y="632183"/>
            <a:ext cx="228904" cy="12192000"/>
          </a:xfrm>
          <a:prstGeom prst="rec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3F80"/>
              </a:solidFill>
            </a:endParaRPr>
          </a:p>
        </p:txBody>
      </p:sp>
      <p:sp>
        <p:nvSpPr>
          <p:cNvPr id="6" name="TextBox 5">
            <a:extLst>
              <a:ext uri="{FF2B5EF4-FFF2-40B4-BE49-F238E27FC236}">
                <a16:creationId xmlns:a16="http://schemas.microsoft.com/office/drawing/2014/main" id="{83A7FE02-5ECF-505C-EEAD-29FE8071B302}"/>
              </a:ext>
            </a:extLst>
          </p:cNvPr>
          <p:cNvSpPr txBox="1"/>
          <p:nvPr/>
        </p:nvSpPr>
        <p:spPr>
          <a:xfrm>
            <a:off x="4931527" y="3008701"/>
            <a:ext cx="4249076" cy="430887"/>
          </a:xfrm>
          <a:prstGeom prst="rect">
            <a:avLst/>
          </a:prstGeom>
          <a:noFill/>
        </p:spPr>
        <p:txBody>
          <a:bodyPr wrap="square" lIns="91440" tIns="45720" rIns="91440" bIns="45720" rtlCol="0" anchor="t">
            <a:spAutoFit/>
          </a:bodyPr>
          <a:lstStyle/>
          <a:p>
            <a:pPr algn="l"/>
            <a:r>
              <a:rPr lang="en-GB" sz="2200"/>
              <a:t>Blue Coat is a 5-7 year journey. </a:t>
            </a:r>
            <a:endParaRPr lang="en-GB" sz="2200">
              <a:cs typeface="Calibri"/>
            </a:endParaRPr>
          </a:p>
        </p:txBody>
      </p:sp>
      <p:sp>
        <p:nvSpPr>
          <p:cNvPr id="11" name="TextBox 10">
            <a:extLst>
              <a:ext uri="{FF2B5EF4-FFF2-40B4-BE49-F238E27FC236}">
                <a16:creationId xmlns:a16="http://schemas.microsoft.com/office/drawing/2014/main" id="{C780C49A-667C-79DB-9A7C-427651F9674E}"/>
              </a:ext>
            </a:extLst>
          </p:cNvPr>
          <p:cNvSpPr txBox="1"/>
          <p:nvPr/>
        </p:nvSpPr>
        <p:spPr>
          <a:xfrm>
            <a:off x="4931527" y="3436165"/>
            <a:ext cx="4276954" cy="430887"/>
          </a:xfrm>
          <a:prstGeom prst="rect">
            <a:avLst/>
          </a:prstGeom>
          <a:noFill/>
        </p:spPr>
        <p:txBody>
          <a:bodyPr wrap="square" lIns="91440" tIns="45720" rIns="91440" bIns="45720" rtlCol="0" anchor="t">
            <a:spAutoFit/>
          </a:bodyPr>
          <a:lstStyle/>
          <a:p>
            <a:r>
              <a:rPr lang="en-GB" sz="2200"/>
              <a:t>What might this journey look like?</a:t>
            </a:r>
            <a:endParaRPr lang="en-GB" sz="2200">
              <a:cs typeface="Calibri"/>
            </a:endParaRPr>
          </a:p>
        </p:txBody>
      </p:sp>
      <p:sp>
        <p:nvSpPr>
          <p:cNvPr id="13" name="TextBox 12">
            <a:extLst>
              <a:ext uri="{FF2B5EF4-FFF2-40B4-BE49-F238E27FC236}">
                <a16:creationId xmlns:a16="http://schemas.microsoft.com/office/drawing/2014/main" id="{4C41E878-7130-9A33-5B12-1D6BED3D4123}"/>
              </a:ext>
            </a:extLst>
          </p:cNvPr>
          <p:cNvSpPr txBox="1"/>
          <p:nvPr/>
        </p:nvSpPr>
        <p:spPr>
          <a:xfrm>
            <a:off x="4931527" y="3891506"/>
            <a:ext cx="3542833" cy="430887"/>
          </a:xfrm>
          <a:prstGeom prst="rect">
            <a:avLst/>
          </a:prstGeom>
          <a:noFill/>
        </p:spPr>
        <p:txBody>
          <a:bodyPr wrap="square" lIns="91440" tIns="45720" rIns="91440" bIns="45720" rtlCol="0" anchor="t">
            <a:spAutoFit/>
          </a:bodyPr>
          <a:lstStyle/>
          <a:p>
            <a:r>
              <a:rPr lang="en-GB" sz="2200" dirty="0">
                <a:cs typeface="Calibri"/>
              </a:rPr>
              <a:t>Role Models </a:t>
            </a:r>
          </a:p>
        </p:txBody>
      </p:sp>
      <p:sp>
        <p:nvSpPr>
          <p:cNvPr id="9" name="Circle: Hollow 8">
            <a:extLst>
              <a:ext uri="{FF2B5EF4-FFF2-40B4-BE49-F238E27FC236}">
                <a16:creationId xmlns:a16="http://schemas.microsoft.com/office/drawing/2014/main" id="{306F7720-2C34-0ABC-17D8-B9F2D8DF97AC}"/>
              </a:ext>
            </a:extLst>
          </p:cNvPr>
          <p:cNvSpPr/>
          <p:nvPr/>
        </p:nvSpPr>
        <p:spPr>
          <a:xfrm rot="16200000">
            <a:off x="4218217" y="3100271"/>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solidFill>
                <a:srgbClr val="EB3F80"/>
              </a:solidFill>
            </a:endParaRPr>
          </a:p>
        </p:txBody>
      </p:sp>
      <p:sp>
        <p:nvSpPr>
          <p:cNvPr id="10" name="Circle: Hollow 9">
            <a:extLst>
              <a:ext uri="{FF2B5EF4-FFF2-40B4-BE49-F238E27FC236}">
                <a16:creationId xmlns:a16="http://schemas.microsoft.com/office/drawing/2014/main" id="{5A7D6C9C-6B2A-B90B-19BE-C5057F8A2D57}"/>
              </a:ext>
            </a:extLst>
          </p:cNvPr>
          <p:cNvSpPr/>
          <p:nvPr/>
        </p:nvSpPr>
        <p:spPr>
          <a:xfrm rot="16200000">
            <a:off x="4218217" y="3537028"/>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solidFill>
                <a:srgbClr val="EB3F80"/>
              </a:solidFill>
            </a:endParaRPr>
          </a:p>
        </p:txBody>
      </p:sp>
      <p:sp>
        <p:nvSpPr>
          <p:cNvPr id="12" name="Circle: Hollow 11">
            <a:extLst>
              <a:ext uri="{FF2B5EF4-FFF2-40B4-BE49-F238E27FC236}">
                <a16:creationId xmlns:a16="http://schemas.microsoft.com/office/drawing/2014/main" id="{48FE8C85-3C9D-EFF2-3D24-0997C7D147BB}"/>
              </a:ext>
            </a:extLst>
          </p:cNvPr>
          <p:cNvSpPr/>
          <p:nvPr/>
        </p:nvSpPr>
        <p:spPr>
          <a:xfrm rot="16200000">
            <a:off x="4218217" y="3973784"/>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solidFill>
                <a:srgbClr val="EB3F80"/>
              </a:solidFill>
            </a:endParaRPr>
          </a:p>
        </p:txBody>
      </p:sp>
      <p:sp>
        <p:nvSpPr>
          <p:cNvPr id="14" name="Circle: Hollow 13">
            <a:extLst>
              <a:ext uri="{FF2B5EF4-FFF2-40B4-BE49-F238E27FC236}">
                <a16:creationId xmlns:a16="http://schemas.microsoft.com/office/drawing/2014/main" id="{38DB786F-8BC8-19C3-4C36-F9996722BB2D}"/>
              </a:ext>
            </a:extLst>
          </p:cNvPr>
          <p:cNvSpPr/>
          <p:nvPr/>
        </p:nvSpPr>
        <p:spPr>
          <a:xfrm rot="16200000">
            <a:off x="4218217" y="2663515"/>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solidFill>
                <a:srgbClr val="EB3F80"/>
              </a:solidFill>
            </a:endParaRPr>
          </a:p>
        </p:txBody>
      </p:sp>
      <p:sp>
        <p:nvSpPr>
          <p:cNvPr id="15" name="TextBox 14">
            <a:extLst>
              <a:ext uri="{FF2B5EF4-FFF2-40B4-BE49-F238E27FC236}">
                <a16:creationId xmlns:a16="http://schemas.microsoft.com/office/drawing/2014/main" id="{1BE01089-9F0D-CA0D-2092-0382C2216C1A}"/>
              </a:ext>
            </a:extLst>
          </p:cNvPr>
          <p:cNvSpPr txBox="1"/>
          <p:nvPr/>
        </p:nvSpPr>
        <p:spPr>
          <a:xfrm>
            <a:off x="4931527" y="2581237"/>
            <a:ext cx="3542833" cy="430887"/>
          </a:xfrm>
          <a:prstGeom prst="rect">
            <a:avLst/>
          </a:prstGeom>
          <a:noFill/>
        </p:spPr>
        <p:txBody>
          <a:bodyPr wrap="square" lIns="91440" tIns="45720" rIns="91440" bIns="45720" rtlCol="0" anchor="t">
            <a:spAutoFit/>
          </a:bodyPr>
          <a:lstStyle/>
          <a:p>
            <a:r>
              <a:rPr lang="en-GB" sz="2200">
                <a:cs typeface="Calibri"/>
              </a:rPr>
              <a:t>Trust us</a:t>
            </a:r>
          </a:p>
        </p:txBody>
      </p:sp>
      <p:pic>
        <p:nvPicPr>
          <p:cNvPr id="16" name="Picture 15" descr="A person with blonde hair&#10;&#10;Description automatically generated">
            <a:extLst>
              <a:ext uri="{FF2B5EF4-FFF2-40B4-BE49-F238E27FC236}">
                <a16:creationId xmlns:a16="http://schemas.microsoft.com/office/drawing/2014/main" id="{84C6E713-9A14-F825-0F22-FFE6722D1C99}"/>
              </a:ext>
            </a:extLst>
          </p:cNvPr>
          <p:cNvPicPr>
            <a:picLocks noChangeAspect="1"/>
          </p:cNvPicPr>
          <p:nvPr/>
        </p:nvPicPr>
        <p:blipFill>
          <a:blip r:embed="rId4"/>
          <a:stretch>
            <a:fillRect/>
          </a:stretch>
        </p:blipFill>
        <p:spPr>
          <a:xfrm>
            <a:off x="9480733" y="3542599"/>
            <a:ext cx="2299583" cy="2758345"/>
          </a:xfrm>
          <a:prstGeom prst="rect">
            <a:avLst/>
          </a:prstGeom>
        </p:spPr>
      </p:pic>
      <p:pic>
        <p:nvPicPr>
          <p:cNvPr id="17" name="Picture 16" descr="A person in a suit and tie&#10;&#10;Description automatically generated">
            <a:extLst>
              <a:ext uri="{FF2B5EF4-FFF2-40B4-BE49-F238E27FC236}">
                <a16:creationId xmlns:a16="http://schemas.microsoft.com/office/drawing/2014/main" id="{9FAC7DE6-01E9-899D-1509-D28D4C56C53C}"/>
              </a:ext>
            </a:extLst>
          </p:cNvPr>
          <p:cNvPicPr>
            <a:picLocks noChangeAspect="1"/>
          </p:cNvPicPr>
          <p:nvPr/>
        </p:nvPicPr>
        <p:blipFill>
          <a:blip r:embed="rId5"/>
          <a:stretch>
            <a:fillRect/>
          </a:stretch>
        </p:blipFill>
        <p:spPr>
          <a:xfrm>
            <a:off x="9473003" y="776522"/>
            <a:ext cx="2290059" cy="2744136"/>
          </a:xfrm>
          <a:prstGeom prst="rect">
            <a:avLst/>
          </a:prstGeom>
        </p:spPr>
      </p:pic>
    </p:spTree>
    <p:extLst>
      <p:ext uri="{BB962C8B-B14F-4D97-AF65-F5344CB8AC3E}">
        <p14:creationId xmlns:p14="http://schemas.microsoft.com/office/powerpoint/2010/main" val="273077077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B58F28-2AD4-88ED-4B66-72ED2C580852}"/>
              </a:ext>
            </a:extLst>
          </p:cNvPr>
          <p:cNvSpPr txBox="1"/>
          <p:nvPr/>
        </p:nvSpPr>
        <p:spPr>
          <a:xfrm>
            <a:off x="4763029" y="-9896"/>
            <a:ext cx="678572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solidFill>
                  <a:srgbClr val="002060"/>
                </a:solidFill>
                <a:latin typeface="Abadi"/>
              </a:rPr>
              <a:t>WHAT MAKES US, US?</a:t>
            </a:r>
          </a:p>
        </p:txBody>
      </p:sp>
      <p:sp>
        <p:nvSpPr>
          <p:cNvPr id="9" name="Rectangle 8">
            <a:extLst>
              <a:ext uri="{FF2B5EF4-FFF2-40B4-BE49-F238E27FC236}">
                <a16:creationId xmlns:a16="http://schemas.microsoft.com/office/drawing/2014/main" id="{1E0D0BF5-008D-DB07-36FB-FFB0291B07BA}"/>
              </a:ext>
            </a:extLst>
          </p:cNvPr>
          <p:cNvSpPr/>
          <p:nvPr/>
        </p:nvSpPr>
        <p:spPr>
          <a:xfrm>
            <a:off x="11554005" y="0"/>
            <a:ext cx="250067" cy="6858000"/>
          </a:xfrm>
          <a:prstGeom prst="rec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Online Media 1" title="Blue Coat Branding / Founders Day">
            <a:hlinkClick r:id="" action="ppaction://media"/>
            <a:extLst>
              <a:ext uri="{FF2B5EF4-FFF2-40B4-BE49-F238E27FC236}">
                <a16:creationId xmlns:a16="http://schemas.microsoft.com/office/drawing/2014/main" id="{AC8F03C8-076C-9912-D961-5767C5F9D228}"/>
              </a:ext>
            </a:extLst>
          </p:cNvPr>
          <p:cNvPicPr>
            <a:picLocks noRot="1" noChangeAspect="1"/>
          </p:cNvPicPr>
          <p:nvPr>
            <a:videoFile r:link="rId1"/>
          </p:nvPr>
        </p:nvPicPr>
        <p:blipFill>
          <a:blip r:embed="rId4"/>
          <a:stretch>
            <a:fillRect/>
          </a:stretch>
        </p:blipFill>
        <p:spPr>
          <a:xfrm>
            <a:off x="795817" y="930215"/>
            <a:ext cx="10169045" cy="5817079"/>
          </a:xfrm>
          <a:prstGeom prst="rect">
            <a:avLst/>
          </a:prstGeom>
        </p:spPr>
      </p:pic>
      <p:pic>
        <p:nvPicPr>
          <p:cNvPr id="6" name="Picture 4" descr="A group of people standing together&#10;&#10;Description automatically generated">
            <a:extLst>
              <a:ext uri="{FF2B5EF4-FFF2-40B4-BE49-F238E27FC236}">
                <a16:creationId xmlns:a16="http://schemas.microsoft.com/office/drawing/2014/main" id="{F0037562-D35B-8B74-08C1-C28683615DDD}"/>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12630" y="4997292"/>
            <a:ext cx="1397276" cy="1752785"/>
          </a:xfrm>
          <a:prstGeom prst="rect">
            <a:avLst/>
          </a:prstGeom>
          <a:noFill/>
          <a:effectLst>
            <a:glow rad="635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147578"/>
      </p:ext>
    </p:extLst>
  </p:cSld>
  <p:clrMapOvr>
    <a:masterClrMapping/>
  </p:clrMapOvr>
  <mc:AlternateContent xmlns:mc="http://schemas.openxmlformats.org/markup-compatibility/2006" xmlns:p14="http://schemas.microsoft.com/office/powerpoint/2010/main">
    <mc:Choice Requires="p14">
      <p:transition spd="med" p14:dur="700" advClick="0" advTm="105000">
        <p:fade/>
      </p:transition>
    </mc:Choice>
    <mc:Fallback xmlns="">
      <p:transition spd="med" advClick="0" advTm="10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B58F28-2AD4-88ED-4B66-72ED2C580852}"/>
              </a:ext>
            </a:extLst>
          </p:cNvPr>
          <p:cNvSpPr txBox="1"/>
          <p:nvPr/>
        </p:nvSpPr>
        <p:spPr>
          <a:xfrm>
            <a:off x="5406276" y="0"/>
            <a:ext cx="678572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solidFill>
                  <a:srgbClr val="002060"/>
                </a:solidFill>
                <a:latin typeface="Abadi"/>
              </a:rPr>
              <a:t>WHAT MAKES US, US?</a:t>
            </a:r>
          </a:p>
        </p:txBody>
      </p:sp>
      <p:sp>
        <p:nvSpPr>
          <p:cNvPr id="7" name="Rectangle 6">
            <a:extLst>
              <a:ext uri="{FF2B5EF4-FFF2-40B4-BE49-F238E27FC236}">
                <a16:creationId xmlns:a16="http://schemas.microsoft.com/office/drawing/2014/main" id="{8D33C503-B249-4D71-9C0A-420ECA54F9B4}"/>
              </a:ext>
            </a:extLst>
          </p:cNvPr>
          <p:cNvSpPr/>
          <p:nvPr/>
        </p:nvSpPr>
        <p:spPr>
          <a:xfrm>
            <a:off x="259631" y="1"/>
            <a:ext cx="228904" cy="6856492"/>
          </a:xfrm>
          <a:prstGeom prst="rec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3F80"/>
              </a:solidFill>
            </a:endParaRPr>
          </a:p>
        </p:txBody>
      </p:sp>
      <p:sp>
        <p:nvSpPr>
          <p:cNvPr id="3" name="Circle: Hollow 2">
            <a:extLst>
              <a:ext uri="{FF2B5EF4-FFF2-40B4-BE49-F238E27FC236}">
                <a16:creationId xmlns:a16="http://schemas.microsoft.com/office/drawing/2014/main" id="{CB7CA4C3-9A30-F592-BA82-13AE3253E6C9}"/>
              </a:ext>
            </a:extLst>
          </p:cNvPr>
          <p:cNvSpPr/>
          <p:nvPr/>
        </p:nvSpPr>
        <p:spPr>
          <a:xfrm rot="16200000">
            <a:off x="7467521" y="1006722"/>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B699C308-587C-D201-5AA4-91C6D05E0FBF}"/>
              </a:ext>
            </a:extLst>
          </p:cNvPr>
          <p:cNvSpPr txBox="1"/>
          <p:nvPr/>
        </p:nvSpPr>
        <p:spPr>
          <a:xfrm>
            <a:off x="7703079" y="886526"/>
            <a:ext cx="89719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002060"/>
                </a:solidFill>
                <a:latin typeface="Abadi"/>
              </a:rPr>
              <a:t>Tradition, heritage and discipline</a:t>
            </a:r>
            <a:endParaRPr lang="en-US"/>
          </a:p>
        </p:txBody>
      </p:sp>
      <p:pic>
        <p:nvPicPr>
          <p:cNvPr id="8" name="Picture 7" descr="A group of people marching on a street&#10;&#10;Description automatically generated">
            <a:extLst>
              <a:ext uri="{FF2B5EF4-FFF2-40B4-BE49-F238E27FC236}">
                <a16:creationId xmlns:a16="http://schemas.microsoft.com/office/drawing/2014/main" id="{92FF15F9-E375-4C04-E29D-36270629A518}"/>
              </a:ext>
            </a:extLst>
          </p:cNvPr>
          <p:cNvPicPr>
            <a:picLocks noChangeAspect="1"/>
          </p:cNvPicPr>
          <p:nvPr/>
        </p:nvPicPr>
        <p:blipFill rotWithShape="1">
          <a:blip r:embed="rId3"/>
          <a:srcRect t="1526" b="1760"/>
          <a:stretch/>
        </p:blipFill>
        <p:spPr>
          <a:xfrm>
            <a:off x="712826" y="1689702"/>
            <a:ext cx="5574341" cy="4080165"/>
          </a:xfrm>
          <a:prstGeom prst="rect">
            <a:avLst/>
          </a:prstGeom>
        </p:spPr>
      </p:pic>
      <p:pic>
        <p:nvPicPr>
          <p:cNvPr id="9" name="Picture 8" descr="A group of people playing instruments&#10;&#10;Description automatically generated">
            <a:extLst>
              <a:ext uri="{FF2B5EF4-FFF2-40B4-BE49-F238E27FC236}">
                <a16:creationId xmlns:a16="http://schemas.microsoft.com/office/drawing/2014/main" id="{3800446E-EAA8-697A-A7D2-C4C22DCE6A09}"/>
              </a:ext>
            </a:extLst>
          </p:cNvPr>
          <p:cNvPicPr>
            <a:picLocks noChangeAspect="1"/>
          </p:cNvPicPr>
          <p:nvPr/>
        </p:nvPicPr>
        <p:blipFill rotWithShape="1">
          <a:blip r:embed="rId4"/>
          <a:srcRect r="8599" b="-244"/>
          <a:stretch/>
        </p:blipFill>
        <p:spPr>
          <a:xfrm>
            <a:off x="6392884" y="1694391"/>
            <a:ext cx="5571818" cy="4072897"/>
          </a:xfrm>
          <a:prstGeom prst="rect">
            <a:avLst/>
          </a:prstGeom>
        </p:spPr>
      </p:pic>
      <p:pic>
        <p:nvPicPr>
          <p:cNvPr id="2" name="Picture 4" descr="Image preview">
            <a:extLst>
              <a:ext uri="{FF2B5EF4-FFF2-40B4-BE49-F238E27FC236}">
                <a16:creationId xmlns:a16="http://schemas.microsoft.com/office/drawing/2014/main" id="{2BDD2292-EABB-4495-8C68-ABA7503BA8CC}"/>
              </a:ext>
            </a:extLst>
          </p:cNvPr>
          <p:cNvPicPr>
            <a:picLocks noChangeAspect="1" noChangeArrowheads="1"/>
          </p:cNvPicPr>
          <p:nvPr/>
        </p:nvPicPr>
        <p:blipFill rotWithShape="1">
          <a:blip r:embed="rId5" cstate="hqprint">
            <a:duotone>
              <a:schemeClr val="accent5">
                <a:shade val="45000"/>
                <a:satMod val="135000"/>
              </a:schemeClr>
              <a:prstClr val="white"/>
            </a:duotone>
            <a:extLst>
              <a:ext uri="{28A0092B-C50C-407E-A947-70E740481C1C}">
                <a14:useLocalDpi xmlns:a14="http://schemas.microsoft.com/office/drawing/2010/main" val="0"/>
              </a:ext>
            </a:extLst>
          </a:blip>
          <a:srcRect b="18575"/>
          <a:stretch/>
        </p:blipFill>
        <p:spPr bwMode="auto">
          <a:xfrm>
            <a:off x="9303027" y="4915831"/>
            <a:ext cx="2772396" cy="194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47046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B58F28-2AD4-88ED-4B66-72ED2C580852}"/>
              </a:ext>
            </a:extLst>
          </p:cNvPr>
          <p:cNvSpPr txBox="1"/>
          <p:nvPr/>
        </p:nvSpPr>
        <p:spPr>
          <a:xfrm>
            <a:off x="5406276" y="0"/>
            <a:ext cx="678572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solidFill>
                  <a:srgbClr val="002060"/>
                </a:solidFill>
                <a:latin typeface="Abadi"/>
              </a:rPr>
              <a:t>WHAT MAKES US, US?</a:t>
            </a:r>
          </a:p>
        </p:txBody>
      </p:sp>
      <p:sp>
        <p:nvSpPr>
          <p:cNvPr id="3" name="Circle: Hollow 2">
            <a:extLst>
              <a:ext uri="{FF2B5EF4-FFF2-40B4-BE49-F238E27FC236}">
                <a16:creationId xmlns:a16="http://schemas.microsoft.com/office/drawing/2014/main" id="{CB7CA4C3-9A30-F592-BA82-13AE3253E6C9}"/>
              </a:ext>
            </a:extLst>
          </p:cNvPr>
          <p:cNvSpPr/>
          <p:nvPr/>
        </p:nvSpPr>
        <p:spPr>
          <a:xfrm rot="16200000">
            <a:off x="4187705" y="918028"/>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B699C308-587C-D201-5AA4-91C6D05E0FBF}"/>
              </a:ext>
            </a:extLst>
          </p:cNvPr>
          <p:cNvSpPr txBox="1"/>
          <p:nvPr/>
        </p:nvSpPr>
        <p:spPr>
          <a:xfrm>
            <a:off x="4423263" y="797461"/>
            <a:ext cx="56864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002060"/>
                </a:solidFill>
                <a:latin typeface="Abadi"/>
              </a:rPr>
              <a:t>We are part of something bigger than us.</a:t>
            </a:r>
            <a:endParaRPr lang="en-US"/>
          </a:p>
        </p:txBody>
      </p:sp>
      <p:pic>
        <p:nvPicPr>
          <p:cNvPr id="11" name="Picture 10" descr="A group of people posing for a photo&#10;&#10;Description automatically generated">
            <a:extLst>
              <a:ext uri="{FF2B5EF4-FFF2-40B4-BE49-F238E27FC236}">
                <a16:creationId xmlns:a16="http://schemas.microsoft.com/office/drawing/2014/main" id="{E8A6D7EA-0220-DC84-C60B-05EB85AE5D57}"/>
              </a:ext>
            </a:extLst>
          </p:cNvPr>
          <p:cNvPicPr>
            <a:picLocks noChangeAspect="1"/>
          </p:cNvPicPr>
          <p:nvPr/>
        </p:nvPicPr>
        <p:blipFill>
          <a:blip r:embed="rId3"/>
          <a:stretch>
            <a:fillRect/>
          </a:stretch>
        </p:blipFill>
        <p:spPr>
          <a:xfrm>
            <a:off x="306780" y="1916918"/>
            <a:ext cx="5680364" cy="3499176"/>
          </a:xfrm>
          <a:prstGeom prst="rect">
            <a:avLst/>
          </a:prstGeom>
        </p:spPr>
      </p:pic>
      <p:pic>
        <p:nvPicPr>
          <p:cNvPr id="12" name="Picture 11" descr="A group of people playing instruments&#10;&#10;Description automatically generated">
            <a:extLst>
              <a:ext uri="{FF2B5EF4-FFF2-40B4-BE49-F238E27FC236}">
                <a16:creationId xmlns:a16="http://schemas.microsoft.com/office/drawing/2014/main" id="{710B3340-5D10-6032-0FDA-0BDC7CE3BE65}"/>
              </a:ext>
            </a:extLst>
          </p:cNvPr>
          <p:cNvPicPr>
            <a:picLocks noChangeAspect="1"/>
          </p:cNvPicPr>
          <p:nvPr/>
        </p:nvPicPr>
        <p:blipFill rotWithShape="1">
          <a:blip r:embed="rId4"/>
          <a:srcRect t="-111" r="-49" b="7896"/>
          <a:stretch/>
        </p:blipFill>
        <p:spPr>
          <a:xfrm>
            <a:off x="6194961" y="1912422"/>
            <a:ext cx="5683375" cy="3490281"/>
          </a:xfrm>
          <a:prstGeom prst="rect">
            <a:avLst/>
          </a:prstGeom>
        </p:spPr>
      </p:pic>
      <p:sp>
        <p:nvSpPr>
          <p:cNvPr id="14" name="Rectangle 13">
            <a:extLst>
              <a:ext uri="{FF2B5EF4-FFF2-40B4-BE49-F238E27FC236}">
                <a16:creationId xmlns:a16="http://schemas.microsoft.com/office/drawing/2014/main" id="{AC2D3247-9AB5-9FA3-86B6-793E3E638CDF}"/>
              </a:ext>
            </a:extLst>
          </p:cNvPr>
          <p:cNvSpPr/>
          <p:nvPr/>
        </p:nvSpPr>
        <p:spPr>
          <a:xfrm rot="5400000">
            <a:off x="5981548" y="500403"/>
            <a:ext cx="228904" cy="12192000"/>
          </a:xfrm>
          <a:prstGeom prst="rec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3F80"/>
              </a:solidFill>
            </a:endParaRPr>
          </a:p>
        </p:txBody>
      </p:sp>
      <p:pic>
        <p:nvPicPr>
          <p:cNvPr id="10" name="Picture 4" descr="Image preview">
            <a:extLst>
              <a:ext uri="{FF2B5EF4-FFF2-40B4-BE49-F238E27FC236}">
                <a16:creationId xmlns:a16="http://schemas.microsoft.com/office/drawing/2014/main" id="{22574E6B-1194-07B4-33E3-DE7A39496600}"/>
              </a:ext>
            </a:extLst>
          </p:cNvPr>
          <p:cNvPicPr>
            <a:picLocks noChangeAspect="1" noChangeArrowheads="1"/>
          </p:cNvPicPr>
          <p:nvPr/>
        </p:nvPicPr>
        <p:blipFill rotWithShape="1">
          <a:blip r:embed="rId5">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b="5301"/>
          <a:stretch/>
        </p:blipFill>
        <p:spPr bwMode="auto">
          <a:xfrm>
            <a:off x="77142" y="4267995"/>
            <a:ext cx="1846250" cy="25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41902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B58F28-2AD4-88ED-4B66-72ED2C580852}"/>
              </a:ext>
            </a:extLst>
          </p:cNvPr>
          <p:cNvSpPr txBox="1"/>
          <p:nvPr/>
        </p:nvSpPr>
        <p:spPr>
          <a:xfrm>
            <a:off x="4763029" y="-9896"/>
            <a:ext cx="678572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solidFill>
                  <a:srgbClr val="002060"/>
                </a:solidFill>
                <a:latin typeface="Abadi"/>
              </a:rPr>
              <a:t>WHAT MAKES US, US?</a:t>
            </a:r>
          </a:p>
        </p:txBody>
      </p:sp>
      <p:sp>
        <p:nvSpPr>
          <p:cNvPr id="3" name="Circle: Hollow 2">
            <a:extLst>
              <a:ext uri="{FF2B5EF4-FFF2-40B4-BE49-F238E27FC236}">
                <a16:creationId xmlns:a16="http://schemas.microsoft.com/office/drawing/2014/main" id="{CB7CA4C3-9A30-F592-BA82-13AE3253E6C9}"/>
              </a:ext>
            </a:extLst>
          </p:cNvPr>
          <p:cNvSpPr/>
          <p:nvPr/>
        </p:nvSpPr>
        <p:spPr>
          <a:xfrm rot="16200000">
            <a:off x="4187705" y="918028"/>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B699C308-587C-D201-5AA4-91C6D05E0FBF}"/>
              </a:ext>
            </a:extLst>
          </p:cNvPr>
          <p:cNvSpPr txBox="1"/>
          <p:nvPr/>
        </p:nvSpPr>
        <p:spPr>
          <a:xfrm>
            <a:off x="4423263" y="797461"/>
            <a:ext cx="56864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002060"/>
                </a:solidFill>
                <a:latin typeface="Abadi"/>
              </a:rPr>
              <a:t>...but we do evolve.</a:t>
            </a:r>
            <a:endParaRPr lang="en-US"/>
          </a:p>
        </p:txBody>
      </p:sp>
      <p:pic>
        <p:nvPicPr>
          <p:cNvPr id="7" name="Picture 6" descr="A group of people standing on a pile of wood&#10;&#10;Description automatically generated">
            <a:extLst>
              <a:ext uri="{FF2B5EF4-FFF2-40B4-BE49-F238E27FC236}">
                <a16:creationId xmlns:a16="http://schemas.microsoft.com/office/drawing/2014/main" id="{9074FFD1-0031-EC23-1D50-7B2BC474F163}"/>
              </a:ext>
            </a:extLst>
          </p:cNvPr>
          <p:cNvPicPr>
            <a:picLocks noChangeAspect="1"/>
          </p:cNvPicPr>
          <p:nvPr/>
        </p:nvPicPr>
        <p:blipFill rotWithShape="1">
          <a:blip r:embed="rId3"/>
          <a:srcRect t="7061" r="271" b="191"/>
          <a:stretch/>
        </p:blipFill>
        <p:spPr>
          <a:xfrm>
            <a:off x="3898906" y="1381496"/>
            <a:ext cx="3948890" cy="5223313"/>
          </a:xfrm>
          <a:prstGeom prst="rect">
            <a:avLst/>
          </a:prstGeom>
        </p:spPr>
      </p:pic>
      <p:sp>
        <p:nvSpPr>
          <p:cNvPr id="9" name="Rectangle 8">
            <a:extLst>
              <a:ext uri="{FF2B5EF4-FFF2-40B4-BE49-F238E27FC236}">
                <a16:creationId xmlns:a16="http://schemas.microsoft.com/office/drawing/2014/main" id="{1E0D0BF5-008D-DB07-36FB-FFB0291B07BA}"/>
              </a:ext>
            </a:extLst>
          </p:cNvPr>
          <p:cNvSpPr/>
          <p:nvPr/>
        </p:nvSpPr>
        <p:spPr>
          <a:xfrm>
            <a:off x="11554005" y="0"/>
            <a:ext cx="250067" cy="6858000"/>
          </a:xfrm>
          <a:prstGeom prst="rec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4" descr="A group of people standing together&#10;&#10;Description automatically generated">
            <a:extLst>
              <a:ext uri="{FF2B5EF4-FFF2-40B4-BE49-F238E27FC236}">
                <a16:creationId xmlns:a16="http://schemas.microsoft.com/office/drawing/2014/main" id="{F0037562-D35B-8B74-08C1-C28683615DDD}"/>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52555" y="4508462"/>
            <a:ext cx="1799842" cy="2270369"/>
          </a:xfrm>
          <a:prstGeom prst="rect">
            <a:avLst/>
          </a:prstGeom>
          <a:noFill/>
          <a:effectLst>
            <a:glow rad="635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0141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preview">
            <a:extLst>
              <a:ext uri="{FF2B5EF4-FFF2-40B4-BE49-F238E27FC236}">
                <a16:creationId xmlns:a16="http://schemas.microsoft.com/office/drawing/2014/main" id="{2BDD2292-EABB-4495-8C68-ABA7503BA8CC}"/>
              </a:ext>
            </a:extLst>
          </p:cNvPr>
          <p:cNvPicPr>
            <a:picLocks noChangeAspect="1" noChangeArrowheads="1"/>
          </p:cNvPicPr>
          <p:nvPr/>
        </p:nvPicPr>
        <p:blipFill rotWithShape="1">
          <a:blip r:embed="rId3" cstate="hqprint">
            <a:duotone>
              <a:schemeClr val="accent5">
                <a:shade val="45000"/>
                <a:satMod val="135000"/>
              </a:schemeClr>
              <a:prstClr val="white"/>
            </a:duotone>
            <a:extLst>
              <a:ext uri="{28A0092B-C50C-407E-A947-70E740481C1C}">
                <a14:useLocalDpi xmlns:a14="http://schemas.microsoft.com/office/drawing/2010/main" val="0"/>
              </a:ext>
            </a:extLst>
          </a:blip>
          <a:srcRect b="18575"/>
          <a:stretch/>
        </p:blipFill>
        <p:spPr bwMode="auto">
          <a:xfrm>
            <a:off x="8966560" y="4678325"/>
            <a:ext cx="3108863" cy="21781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9B58F28-2AD4-88ED-4B66-72ED2C580852}"/>
              </a:ext>
            </a:extLst>
          </p:cNvPr>
          <p:cNvSpPr txBox="1"/>
          <p:nvPr/>
        </p:nvSpPr>
        <p:spPr>
          <a:xfrm>
            <a:off x="5406276" y="0"/>
            <a:ext cx="678572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solidFill>
                  <a:srgbClr val="002060"/>
                </a:solidFill>
                <a:latin typeface="Abadi"/>
              </a:rPr>
              <a:t>WHAT MAKES US, US?</a:t>
            </a:r>
          </a:p>
        </p:txBody>
      </p:sp>
      <p:sp>
        <p:nvSpPr>
          <p:cNvPr id="6" name="TextBox 5">
            <a:extLst>
              <a:ext uri="{FF2B5EF4-FFF2-40B4-BE49-F238E27FC236}">
                <a16:creationId xmlns:a16="http://schemas.microsoft.com/office/drawing/2014/main" id="{EE968637-9F52-0130-7FC9-F2073D231221}"/>
              </a:ext>
            </a:extLst>
          </p:cNvPr>
          <p:cNvSpPr txBox="1"/>
          <p:nvPr/>
        </p:nvSpPr>
        <p:spPr>
          <a:xfrm>
            <a:off x="1171522" y="2589155"/>
            <a:ext cx="6091127"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a:cs typeface="Calibri"/>
              </a:rPr>
              <a:t>Relationships.</a:t>
            </a:r>
          </a:p>
          <a:p>
            <a:pPr algn="just"/>
            <a:endParaRPr lang="en-US" sz="2000">
              <a:cs typeface="Calibri"/>
            </a:endParaRPr>
          </a:p>
          <a:p>
            <a:pPr algn="just"/>
            <a:r>
              <a:rPr lang="en-US" sz="2000">
                <a:cs typeface="Calibri"/>
              </a:rPr>
              <a:t>Highest standards and expectations.</a:t>
            </a:r>
            <a:endParaRPr lang="en-US" sz="2000"/>
          </a:p>
          <a:p>
            <a:pPr marL="285750" indent="-285750" algn="just">
              <a:buFont typeface="Arial" panose="020B0604020202020204" pitchFamily="34" charset="0"/>
              <a:buChar char="•"/>
            </a:pPr>
            <a:endParaRPr lang="en-US" sz="2000"/>
          </a:p>
          <a:p>
            <a:pPr algn="just"/>
            <a:r>
              <a:rPr lang="en-US" sz="2000">
                <a:cs typeface="Calibri"/>
              </a:rPr>
              <a:t>Sweat the small stuff…link to a bigger value. </a:t>
            </a:r>
          </a:p>
          <a:p>
            <a:pPr algn="just"/>
            <a:endParaRPr lang="en-US" sz="2000">
              <a:cs typeface="Calibri"/>
            </a:endParaRPr>
          </a:p>
          <a:p>
            <a:pPr algn="just"/>
            <a:r>
              <a:rPr lang="en-US" sz="2000">
                <a:cs typeface="Calibri"/>
              </a:rPr>
              <a:t>Consistency is key.</a:t>
            </a:r>
          </a:p>
          <a:p>
            <a:pPr algn="just"/>
            <a:endParaRPr lang="en-US" sz="2000">
              <a:cs typeface="Calibri"/>
            </a:endParaRPr>
          </a:p>
          <a:p>
            <a:pPr algn="just"/>
            <a:r>
              <a:rPr lang="en-US" sz="2000">
                <a:cs typeface="Calibri"/>
              </a:rPr>
              <a:t>Effective in our praise. </a:t>
            </a:r>
          </a:p>
          <a:p>
            <a:pPr algn="just"/>
            <a:endParaRPr lang="en-US" sz="2000">
              <a:cs typeface="Calibri"/>
            </a:endParaRPr>
          </a:p>
          <a:p>
            <a:pPr algn="just"/>
            <a:r>
              <a:rPr lang="en-US" sz="2000">
                <a:cs typeface="Calibri"/>
              </a:rPr>
              <a:t>We explicitly narrate to pupils how far they have come.</a:t>
            </a:r>
            <a:endParaRPr lang="en-US" sz="2000"/>
          </a:p>
          <a:p>
            <a:pPr algn="just"/>
            <a:endParaRPr lang="en-US" sz="2000">
              <a:cs typeface="Calibri"/>
            </a:endParaRPr>
          </a:p>
          <a:p>
            <a:pPr algn="just"/>
            <a:r>
              <a:rPr lang="en-US" sz="2000">
                <a:cs typeface="Calibri"/>
              </a:rPr>
              <a:t>Calm and supportive community.</a:t>
            </a:r>
          </a:p>
        </p:txBody>
      </p:sp>
      <p:sp>
        <p:nvSpPr>
          <p:cNvPr id="7" name="Rectangle 6">
            <a:extLst>
              <a:ext uri="{FF2B5EF4-FFF2-40B4-BE49-F238E27FC236}">
                <a16:creationId xmlns:a16="http://schemas.microsoft.com/office/drawing/2014/main" id="{8D33C503-B249-4D71-9C0A-420ECA54F9B4}"/>
              </a:ext>
            </a:extLst>
          </p:cNvPr>
          <p:cNvSpPr/>
          <p:nvPr/>
        </p:nvSpPr>
        <p:spPr>
          <a:xfrm>
            <a:off x="259631" y="1"/>
            <a:ext cx="228904" cy="6856492"/>
          </a:xfrm>
          <a:prstGeom prst="rec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3F80"/>
              </a:solidFill>
            </a:endParaRPr>
          </a:p>
        </p:txBody>
      </p:sp>
      <p:sp>
        <p:nvSpPr>
          <p:cNvPr id="8" name="Circle: Hollow 7">
            <a:extLst>
              <a:ext uri="{FF2B5EF4-FFF2-40B4-BE49-F238E27FC236}">
                <a16:creationId xmlns:a16="http://schemas.microsoft.com/office/drawing/2014/main" id="{6796BC59-8BF7-49DA-AE16-6257F503A718}"/>
              </a:ext>
            </a:extLst>
          </p:cNvPr>
          <p:cNvSpPr/>
          <p:nvPr/>
        </p:nvSpPr>
        <p:spPr>
          <a:xfrm rot="16200000">
            <a:off x="789218" y="2709979"/>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3F80"/>
              </a:solidFill>
            </a:endParaRPr>
          </a:p>
        </p:txBody>
      </p:sp>
      <p:sp>
        <p:nvSpPr>
          <p:cNvPr id="13" name="Circle: Hollow 12">
            <a:extLst>
              <a:ext uri="{FF2B5EF4-FFF2-40B4-BE49-F238E27FC236}">
                <a16:creationId xmlns:a16="http://schemas.microsoft.com/office/drawing/2014/main" id="{34FDD82D-9F5E-48A9-ABC4-8A3A8F61E844}"/>
              </a:ext>
            </a:extLst>
          </p:cNvPr>
          <p:cNvSpPr/>
          <p:nvPr/>
        </p:nvSpPr>
        <p:spPr>
          <a:xfrm rot="16200000">
            <a:off x="789219" y="3313792"/>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ircle: Hollow 13">
            <a:extLst>
              <a:ext uri="{FF2B5EF4-FFF2-40B4-BE49-F238E27FC236}">
                <a16:creationId xmlns:a16="http://schemas.microsoft.com/office/drawing/2014/main" id="{4B2DDC18-711D-48E6-9A47-E0B9E96F80DF}"/>
              </a:ext>
            </a:extLst>
          </p:cNvPr>
          <p:cNvSpPr/>
          <p:nvPr/>
        </p:nvSpPr>
        <p:spPr>
          <a:xfrm rot="16200000">
            <a:off x="789218" y="3917604"/>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Circle: Hollow 14">
            <a:extLst>
              <a:ext uri="{FF2B5EF4-FFF2-40B4-BE49-F238E27FC236}">
                <a16:creationId xmlns:a16="http://schemas.microsoft.com/office/drawing/2014/main" id="{CA5890F5-9938-471A-8B30-2C2695FB60C1}"/>
              </a:ext>
            </a:extLst>
          </p:cNvPr>
          <p:cNvSpPr/>
          <p:nvPr/>
        </p:nvSpPr>
        <p:spPr>
          <a:xfrm rot="16200000">
            <a:off x="789218" y="4521416"/>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B3F80"/>
              </a:solidFill>
            </a:endParaRPr>
          </a:p>
        </p:txBody>
      </p:sp>
      <p:sp>
        <p:nvSpPr>
          <p:cNvPr id="16" name="Circle: Hollow 15">
            <a:extLst>
              <a:ext uri="{FF2B5EF4-FFF2-40B4-BE49-F238E27FC236}">
                <a16:creationId xmlns:a16="http://schemas.microsoft.com/office/drawing/2014/main" id="{1F66EAD4-8484-4CEB-986D-450C35A1DBB1}"/>
              </a:ext>
            </a:extLst>
          </p:cNvPr>
          <p:cNvSpPr/>
          <p:nvPr/>
        </p:nvSpPr>
        <p:spPr>
          <a:xfrm rot="16200000">
            <a:off x="789219" y="5125229"/>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Circle: Hollow 16">
            <a:extLst>
              <a:ext uri="{FF2B5EF4-FFF2-40B4-BE49-F238E27FC236}">
                <a16:creationId xmlns:a16="http://schemas.microsoft.com/office/drawing/2014/main" id="{F696E8F8-24C4-4904-ADFD-B4AEB7C2FBE6}"/>
              </a:ext>
            </a:extLst>
          </p:cNvPr>
          <p:cNvSpPr/>
          <p:nvPr/>
        </p:nvSpPr>
        <p:spPr>
          <a:xfrm rot="16200000">
            <a:off x="789218" y="5684739"/>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Circle: Hollow 2">
            <a:extLst>
              <a:ext uri="{FF2B5EF4-FFF2-40B4-BE49-F238E27FC236}">
                <a16:creationId xmlns:a16="http://schemas.microsoft.com/office/drawing/2014/main" id="{CB7CA4C3-9A30-F592-BA82-13AE3253E6C9}"/>
              </a:ext>
            </a:extLst>
          </p:cNvPr>
          <p:cNvSpPr/>
          <p:nvPr/>
        </p:nvSpPr>
        <p:spPr>
          <a:xfrm rot="16200000">
            <a:off x="789218" y="6270171"/>
            <a:ext cx="238581" cy="228906"/>
          </a:xfrm>
          <a:prstGeom prst="donut">
            <a:avLst/>
          </a:prstGeom>
          <a:solidFill>
            <a:srgbClr val="EB3F80"/>
          </a:solidFill>
          <a:ln>
            <a:solidFill>
              <a:srgbClr val="EB3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78239192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preview">
            <a:extLst>
              <a:ext uri="{FF2B5EF4-FFF2-40B4-BE49-F238E27FC236}">
                <a16:creationId xmlns:a16="http://schemas.microsoft.com/office/drawing/2014/main" id="{8DCCCB5A-534A-40F4-89B9-38FCAEA65C1E}"/>
              </a:ext>
            </a:extLst>
          </p:cNvPr>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b="5733"/>
          <a:stretch/>
        </p:blipFill>
        <p:spPr bwMode="auto">
          <a:xfrm>
            <a:off x="0" y="3196545"/>
            <a:ext cx="4932035" cy="3661455"/>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836759-21F4-64DE-A9DA-9584500882DA}"/>
              </a:ext>
            </a:extLst>
          </p:cNvPr>
          <p:cNvSpPr txBox="1"/>
          <p:nvPr/>
        </p:nvSpPr>
        <p:spPr>
          <a:xfrm>
            <a:off x="5233843" y="1062546"/>
            <a:ext cx="6666089"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b="1" dirty="0"/>
              <a:t>“Living life to all its fulness”</a:t>
            </a:r>
            <a:r>
              <a:rPr lang="en-US" sz="2800" dirty="0"/>
              <a:t> </a:t>
            </a:r>
            <a:r>
              <a:rPr lang="en-US" dirty="0"/>
              <a:t>(John 10:10). </a:t>
            </a:r>
          </a:p>
          <a:p>
            <a:pPr algn="just"/>
            <a:endParaRPr lang="en-US" dirty="0">
              <a:cs typeface="Calibri"/>
            </a:endParaRPr>
          </a:p>
          <a:p>
            <a:pPr algn="just"/>
            <a:endParaRPr lang="en-US" dirty="0">
              <a:cs typeface="Calibri"/>
            </a:endParaRPr>
          </a:p>
          <a:p>
            <a:pPr algn="just"/>
            <a:endParaRPr lang="en-US" dirty="0">
              <a:cs typeface="Calibri"/>
            </a:endParaRPr>
          </a:p>
          <a:p>
            <a:pPr algn="just"/>
            <a:endParaRPr lang="en-US" dirty="0">
              <a:cs typeface="Calibri"/>
            </a:endParaRPr>
          </a:p>
          <a:p>
            <a:pPr marL="449263" algn="just"/>
            <a:r>
              <a:rPr lang="en-US" dirty="0">
                <a:cs typeface="Calibri"/>
              </a:rPr>
              <a:t>Developing talents in all areas of life: enabling </a:t>
            </a:r>
            <a:r>
              <a:rPr lang="en-US" b="1" dirty="0">
                <a:cs typeface="Calibri"/>
              </a:rPr>
              <a:t>discipline</a:t>
            </a:r>
            <a:r>
              <a:rPr lang="en-US" dirty="0">
                <a:cs typeface="Calibri"/>
              </a:rPr>
              <a:t>, confidence and delight in seeking wisdom and knowledge.  </a:t>
            </a:r>
            <a:br>
              <a:rPr lang="en-US" dirty="0">
                <a:cs typeface="Calibri"/>
              </a:rPr>
            </a:br>
            <a:endParaRPr lang="en-US" dirty="0">
              <a:cs typeface="Calibri"/>
            </a:endParaRPr>
          </a:p>
          <a:p>
            <a:pPr marL="449263" algn="just"/>
            <a:r>
              <a:rPr lang="en-US" dirty="0">
                <a:cs typeface="Calibri"/>
              </a:rPr>
              <a:t>Education for hope and aspiration: enabling healing, repair and renewal, coping wisely when things go wrong as well as </a:t>
            </a:r>
            <a:r>
              <a:rPr lang="en-US" b="1" dirty="0">
                <a:cs typeface="Calibri"/>
              </a:rPr>
              <a:t>opening horizons.</a:t>
            </a:r>
          </a:p>
          <a:p>
            <a:pPr marL="449263" algn="just"/>
            <a:endParaRPr lang="en-US" b="1" dirty="0">
              <a:cs typeface="Calibri"/>
            </a:endParaRPr>
          </a:p>
          <a:p>
            <a:pPr marL="449263" algn="just"/>
            <a:r>
              <a:rPr lang="en-US" dirty="0">
                <a:cs typeface="Calibri"/>
              </a:rPr>
              <a:t>Living well together. : a core focus on </a:t>
            </a:r>
            <a:r>
              <a:rPr lang="en-US" b="1" dirty="0">
                <a:cs typeface="Calibri"/>
              </a:rPr>
              <a:t>relationships</a:t>
            </a:r>
            <a:r>
              <a:rPr lang="en-US" dirty="0">
                <a:cs typeface="Calibri"/>
              </a:rPr>
              <a:t>, participation in communities and charity.</a:t>
            </a:r>
          </a:p>
          <a:p>
            <a:pPr marL="449263" algn="just"/>
            <a:endParaRPr lang="en-US" dirty="0">
              <a:cs typeface="Calibri"/>
            </a:endParaRPr>
          </a:p>
          <a:p>
            <a:pPr marL="449263" algn="just"/>
            <a:r>
              <a:rPr lang="en-US" dirty="0">
                <a:cs typeface="Calibri"/>
              </a:rPr>
              <a:t>Basic principle of </a:t>
            </a:r>
            <a:r>
              <a:rPr lang="en-US" b="1" dirty="0">
                <a:cs typeface="Calibri"/>
              </a:rPr>
              <a:t>respect </a:t>
            </a:r>
            <a:r>
              <a:rPr lang="en-US" dirty="0">
                <a:cs typeface="Calibri"/>
              </a:rPr>
              <a:t>for the value and preciousness of each person.</a:t>
            </a:r>
          </a:p>
        </p:txBody>
      </p:sp>
      <p:sp>
        <p:nvSpPr>
          <p:cNvPr id="4" name="TextBox 3">
            <a:extLst>
              <a:ext uri="{FF2B5EF4-FFF2-40B4-BE49-F238E27FC236}">
                <a16:creationId xmlns:a16="http://schemas.microsoft.com/office/drawing/2014/main" id="{464CCF9D-34A9-1B3B-0E15-F3E73C8837E5}"/>
              </a:ext>
            </a:extLst>
          </p:cNvPr>
          <p:cNvSpPr txBox="1"/>
          <p:nvPr/>
        </p:nvSpPr>
        <p:spPr>
          <a:xfrm>
            <a:off x="77141" y="105363"/>
            <a:ext cx="1148268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solidFill>
                  <a:srgbClr val="002060"/>
                </a:solidFill>
                <a:latin typeface="Abadi"/>
              </a:rPr>
              <a:t>THE CHRISTIAN CHARACTER OF THE SCHOOL</a:t>
            </a:r>
          </a:p>
        </p:txBody>
      </p:sp>
      <p:sp>
        <p:nvSpPr>
          <p:cNvPr id="6" name="Circle: Hollow 5">
            <a:extLst>
              <a:ext uri="{FF2B5EF4-FFF2-40B4-BE49-F238E27FC236}">
                <a16:creationId xmlns:a16="http://schemas.microsoft.com/office/drawing/2014/main" id="{68FC3AD8-F101-4D20-B02F-8CA471A582DC}"/>
              </a:ext>
            </a:extLst>
          </p:cNvPr>
          <p:cNvSpPr/>
          <p:nvPr/>
        </p:nvSpPr>
        <p:spPr>
          <a:xfrm rot="16200000">
            <a:off x="5400152" y="5756022"/>
            <a:ext cx="197495" cy="214019"/>
          </a:xfrm>
          <a:prstGeom prst="donu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Circle: Hollow 6">
            <a:extLst>
              <a:ext uri="{FF2B5EF4-FFF2-40B4-BE49-F238E27FC236}">
                <a16:creationId xmlns:a16="http://schemas.microsoft.com/office/drawing/2014/main" id="{D936FA90-AD82-4C14-97E3-6A5E9B7DAC3F}"/>
              </a:ext>
            </a:extLst>
          </p:cNvPr>
          <p:cNvSpPr/>
          <p:nvPr/>
        </p:nvSpPr>
        <p:spPr>
          <a:xfrm rot="16200000">
            <a:off x="5400154" y="3831981"/>
            <a:ext cx="197495" cy="214019"/>
          </a:xfrm>
          <a:prstGeom prst="donu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ircle: Hollow 7">
            <a:extLst>
              <a:ext uri="{FF2B5EF4-FFF2-40B4-BE49-F238E27FC236}">
                <a16:creationId xmlns:a16="http://schemas.microsoft.com/office/drawing/2014/main" id="{8A7B0F42-64B5-4A37-9AF6-744B9CA9B264}"/>
              </a:ext>
            </a:extLst>
          </p:cNvPr>
          <p:cNvSpPr/>
          <p:nvPr/>
        </p:nvSpPr>
        <p:spPr>
          <a:xfrm rot="16200000">
            <a:off x="5400154" y="2695127"/>
            <a:ext cx="197495" cy="214019"/>
          </a:xfrm>
          <a:prstGeom prst="donu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ircle: Hollow 8">
            <a:extLst>
              <a:ext uri="{FF2B5EF4-FFF2-40B4-BE49-F238E27FC236}">
                <a16:creationId xmlns:a16="http://schemas.microsoft.com/office/drawing/2014/main" id="{9C50ED93-683B-47A9-A11B-40D7571E15FE}"/>
              </a:ext>
            </a:extLst>
          </p:cNvPr>
          <p:cNvSpPr/>
          <p:nvPr/>
        </p:nvSpPr>
        <p:spPr>
          <a:xfrm rot="16200000">
            <a:off x="5400151" y="4870085"/>
            <a:ext cx="197495" cy="214019"/>
          </a:xfrm>
          <a:prstGeom prst="donu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81897479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preview">
            <a:extLst>
              <a:ext uri="{FF2B5EF4-FFF2-40B4-BE49-F238E27FC236}">
                <a16:creationId xmlns:a16="http://schemas.microsoft.com/office/drawing/2014/main" id="{3F40C393-2F1C-4273-9BE8-36828E494DED}"/>
              </a:ext>
            </a:extLst>
          </p:cNvPr>
          <p:cNvPicPr>
            <a:picLocks noChangeAspect="1" noChangeArrowheads="1"/>
          </p:cNvPicPr>
          <p:nvPr/>
        </p:nvPicPr>
        <p:blipFill rotWithShape="1">
          <a:blip r:embed="rId2">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b="5301"/>
          <a:stretch/>
        </p:blipFill>
        <p:spPr bwMode="auto">
          <a:xfrm>
            <a:off x="77142" y="3377345"/>
            <a:ext cx="2489497" cy="34806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FB3DB0-E5C5-CE34-AB42-156ADF1A6671}"/>
              </a:ext>
            </a:extLst>
          </p:cNvPr>
          <p:cNvSpPr txBox="1"/>
          <p:nvPr/>
        </p:nvSpPr>
        <p:spPr>
          <a:xfrm>
            <a:off x="77142" y="67734"/>
            <a:ext cx="60828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solidFill>
                  <a:srgbClr val="002060"/>
                </a:solidFill>
                <a:latin typeface="Abadi"/>
              </a:rPr>
              <a:t>CLIMBING MOUNTAINS</a:t>
            </a:r>
          </a:p>
        </p:txBody>
      </p:sp>
      <p:sp>
        <p:nvSpPr>
          <p:cNvPr id="5" name="Rectangle 4">
            <a:extLst>
              <a:ext uri="{FF2B5EF4-FFF2-40B4-BE49-F238E27FC236}">
                <a16:creationId xmlns:a16="http://schemas.microsoft.com/office/drawing/2014/main" id="{F2C45A9D-BDBD-4E8C-B7DF-7A95A57B43EC}"/>
              </a:ext>
            </a:extLst>
          </p:cNvPr>
          <p:cNvSpPr/>
          <p:nvPr/>
        </p:nvSpPr>
        <p:spPr>
          <a:xfrm>
            <a:off x="11771719" y="0"/>
            <a:ext cx="250067" cy="6858000"/>
          </a:xfrm>
          <a:prstGeom prst="rec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5206CEDD-AECE-4C9B-BB28-7E8B66E002E5}"/>
              </a:ext>
            </a:extLst>
          </p:cNvPr>
          <p:cNvSpPr txBox="1"/>
          <p:nvPr/>
        </p:nvSpPr>
        <p:spPr>
          <a:xfrm>
            <a:off x="7295656" y="2404747"/>
            <a:ext cx="4307765" cy="4154984"/>
          </a:xfrm>
          <a:prstGeom prst="rect">
            <a:avLst/>
          </a:prstGeom>
          <a:noFill/>
        </p:spPr>
        <p:txBody>
          <a:bodyPr wrap="square" rtlCol="0">
            <a:spAutoFit/>
          </a:bodyPr>
          <a:lstStyle/>
          <a:p>
            <a:r>
              <a:rPr lang="en-GB" sz="2400"/>
              <a:t>Peer influence</a:t>
            </a:r>
          </a:p>
          <a:p>
            <a:endParaRPr lang="en-GB" sz="2400"/>
          </a:p>
          <a:p>
            <a:r>
              <a:rPr lang="en-GB" sz="2400"/>
              <a:t>Friendships fallouts</a:t>
            </a:r>
          </a:p>
          <a:p>
            <a:endParaRPr lang="en-GB" sz="2400"/>
          </a:p>
          <a:p>
            <a:r>
              <a:rPr lang="en-GB" sz="2400"/>
              <a:t>Mobile phones and social media</a:t>
            </a:r>
          </a:p>
          <a:p>
            <a:endParaRPr lang="en-GB" sz="2400"/>
          </a:p>
          <a:p>
            <a:r>
              <a:rPr lang="en-GB" sz="2400"/>
              <a:t>Exposure and experimentation</a:t>
            </a:r>
          </a:p>
          <a:p>
            <a:endParaRPr lang="en-GB" sz="2400"/>
          </a:p>
          <a:p>
            <a:r>
              <a:rPr lang="en-GB" sz="2400"/>
              <a:t>Uniform</a:t>
            </a:r>
          </a:p>
          <a:p>
            <a:endParaRPr lang="en-GB" sz="2400"/>
          </a:p>
          <a:p>
            <a:r>
              <a:rPr lang="en-GB" sz="2400"/>
              <a:t>Town centre</a:t>
            </a:r>
          </a:p>
        </p:txBody>
      </p:sp>
      <p:sp>
        <p:nvSpPr>
          <p:cNvPr id="7" name="Circle: Hollow 7">
            <a:extLst>
              <a:ext uri="{FF2B5EF4-FFF2-40B4-BE49-F238E27FC236}">
                <a16:creationId xmlns:a16="http://schemas.microsoft.com/office/drawing/2014/main" id="{8A7B0F42-64B5-4A37-9AF6-744B9CA9B264}"/>
              </a:ext>
            </a:extLst>
          </p:cNvPr>
          <p:cNvSpPr/>
          <p:nvPr/>
        </p:nvSpPr>
        <p:spPr>
          <a:xfrm rot="16200000">
            <a:off x="7005750" y="2509139"/>
            <a:ext cx="197495" cy="214019"/>
          </a:xfrm>
          <a:prstGeom prst="donu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Circle: Hollow 7">
            <a:extLst>
              <a:ext uri="{FF2B5EF4-FFF2-40B4-BE49-F238E27FC236}">
                <a16:creationId xmlns:a16="http://schemas.microsoft.com/office/drawing/2014/main" id="{8A7B0F42-64B5-4A37-9AF6-744B9CA9B264}"/>
              </a:ext>
            </a:extLst>
          </p:cNvPr>
          <p:cNvSpPr/>
          <p:nvPr/>
        </p:nvSpPr>
        <p:spPr>
          <a:xfrm rot="16200000">
            <a:off x="7005749" y="3270335"/>
            <a:ext cx="197495" cy="214019"/>
          </a:xfrm>
          <a:prstGeom prst="donu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ircle: Hollow 7">
            <a:extLst>
              <a:ext uri="{FF2B5EF4-FFF2-40B4-BE49-F238E27FC236}">
                <a16:creationId xmlns:a16="http://schemas.microsoft.com/office/drawing/2014/main" id="{8A7B0F42-64B5-4A37-9AF6-744B9CA9B264}"/>
              </a:ext>
            </a:extLst>
          </p:cNvPr>
          <p:cNvSpPr/>
          <p:nvPr/>
        </p:nvSpPr>
        <p:spPr>
          <a:xfrm rot="16200000">
            <a:off x="7005245" y="4031530"/>
            <a:ext cx="197495" cy="214019"/>
          </a:xfrm>
          <a:prstGeom prst="donu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Circle: Hollow 7">
            <a:extLst>
              <a:ext uri="{FF2B5EF4-FFF2-40B4-BE49-F238E27FC236}">
                <a16:creationId xmlns:a16="http://schemas.microsoft.com/office/drawing/2014/main" id="{8A7B0F42-64B5-4A37-9AF6-744B9CA9B264}"/>
              </a:ext>
            </a:extLst>
          </p:cNvPr>
          <p:cNvSpPr/>
          <p:nvPr/>
        </p:nvSpPr>
        <p:spPr>
          <a:xfrm rot="16200000">
            <a:off x="7005245" y="4693976"/>
            <a:ext cx="197495" cy="214019"/>
          </a:xfrm>
          <a:prstGeom prst="donu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Circle: Hollow 7">
            <a:extLst>
              <a:ext uri="{FF2B5EF4-FFF2-40B4-BE49-F238E27FC236}">
                <a16:creationId xmlns:a16="http://schemas.microsoft.com/office/drawing/2014/main" id="{8A7B0F42-64B5-4A37-9AF6-744B9CA9B264}"/>
              </a:ext>
            </a:extLst>
          </p:cNvPr>
          <p:cNvSpPr/>
          <p:nvPr/>
        </p:nvSpPr>
        <p:spPr>
          <a:xfrm rot="16200000">
            <a:off x="7005245" y="5455172"/>
            <a:ext cx="197495" cy="214019"/>
          </a:xfrm>
          <a:prstGeom prst="donu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ircle: Hollow 7">
            <a:extLst>
              <a:ext uri="{FF2B5EF4-FFF2-40B4-BE49-F238E27FC236}">
                <a16:creationId xmlns:a16="http://schemas.microsoft.com/office/drawing/2014/main" id="{8A7B0F42-64B5-4A37-9AF6-744B9CA9B264}"/>
              </a:ext>
            </a:extLst>
          </p:cNvPr>
          <p:cNvSpPr/>
          <p:nvPr/>
        </p:nvSpPr>
        <p:spPr>
          <a:xfrm rot="16200000">
            <a:off x="7005244" y="6216367"/>
            <a:ext cx="197495" cy="214019"/>
          </a:xfrm>
          <a:prstGeom prst="donut">
            <a:avLst/>
          </a:prstGeom>
          <a:solidFill>
            <a:srgbClr val="380091"/>
          </a:solidFill>
          <a:ln>
            <a:solidFill>
              <a:srgbClr val="38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06806546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63BA91C3E0D14D82296CEC7CBEEE26" ma:contentTypeVersion="13" ma:contentTypeDescription="Create a new document." ma:contentTypeScope="" ma:versionID="f7a26e5c82e6fd20c11b4585e6bfc5a0">
  <xsd:schema xmlns:xsd="http://www.w3.org/2001/XMLSchema" xmlns:xs="http://www.w3.org/2001/XMLSchema" xmlns:p="http://schemas.microsoft.com/office/2006/metadata/properties" xmlns:ns2="63f4019b-0aba-4a1b-b8d3-0af0ee00a1e3" xmlns:ns3="1306919e-ea3a-49c5-94a7-e704bca82f65" targetNamespace="http://schemas.microsoft.com/office/2006/metadata/properties" ma:root="true" ma:fieldsID="a5794ab90d18ce257cb46c0bb1e3f479" ns2:_="" ns3:_="">
    <xsd:import namespace="63f4019b-0aba-4a1b-b8d3-0af0ee00a1e3"/>
    <xsd:import namespace="1306919e-ea3a-49c5-94a7-e704bca82f65"/>
    <xsd:element name="properties">
      <xsd:complexType>
        <xsd:sequence>
          <xsd:element name="documentManagement">
            <xsd:complexType>
              <xsd:all>
                <xsd:element ref="ns2:p0a203cc05754166a9b918736018b9ac" minOccurs="0"/>
                <xsd:element ref="ns2:TaxCatchAll" minOccurs="0"/>
                <xsd:element ref="ns3:MediaServiceMetadata" minOccurs="0"/>
                <xsd:element ref="ns3:MediaServiceFastMetadata" minOccurs="0"/>
                <xsd:element ref="ns3:MediaServiceObjectDetectorVersions" minOccurs="0"/>
                <xsd:element ref="ns2:SharedWithUsers" minOccurs="0"/>
                <xsd:element ref="ns2:SharedWithDetails" minOccurs="0"/>
                <xsd:element ref="ns3:MediaServiceDateTaken"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f4019b-0aba-4a1b-b8d3-0af0ee00a1e3" elementFormDefault="qualified">
    <xsd:import namespace="http://schemas.microsoft.com/office/2006/documentManagement/types"/>
    <xsd:import namespace="http://schemas.microsoft.com/office/infopath/2007/PartnerControls"/>
    <xsd:element name="p0a203cc05754166a9b918736018b9ac" ma:index="9" nillable="true" ma:taxonomy="true" ma:internalName="p0a203cc05754166a9b918736018b9ac" ma:taxonomyFieldName="Staff_x0020_Category" ma:displayName="Staff Category" ma:fieldId="{90a203cc-0575-4166-a9b9-18736018b9ac}" ma:sspId="b2914415-d717-4049-81b1-9131c4bb2a26" ma:termSetId="07965299-05d8-4762-ab3d-2595a40d9d8c"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7e2ec9eb-6fab-49d4-a65c-b43639b19874}" ma:internalName="TaxCatchAll" ma:showField="CatchAllData" ma:web="63f4019b-0aba-4a1b-b8d3-0af0ee00a1e3">
      <xsd:complexType>
        <xsd:complexContent>
          <xsd:extension base="dms:MultiChoiceLookup">
            <xsd:sequence>
              <xsd:element name="Value" type="dms:Lookup" maxOccurs="unbounded" minOccurs="0" nillable="true"/>
            </xsd:sequence>
          </xsd:extension>
        </xsd:complexContent>
      </xsd:complex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06919e-ea3a-49c5-94a7-e704bca82f6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8B3900-8F30-4A96-9B6F-A650B11320B4}">
  <ds:schemaRefs>
    <ds:schemaRef ds:uri="1306919e-ea3a-49c5-94a7-e704bca82f65"/>
    <ds:schemaRef ds:uri="63f4019b-0aba-4a1b-b8d3-0af0ee00a1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92D1A0-E8C4-4B5A-9546-7BB99FA07C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TotalTime>
  <Words>1014</Words>
  <Application>Microsoft Office PowerPoint</Application>
  <PresentationFormat>Widescreen</PresentationFormat>
  <Paragraphs>148</Paragraphs>
  <Slides>18</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Abadi</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Blue Coat School PTA</vt:lpstr>
      <vt:lpstr>PowerPoint Presentation</vt:lpstr>
      <vt:lpstr>PowerPoint Presentation</vt:lpstr>
      <vt:lpstr>PowerPoint Presentation</vt:lpstr>
    </vt:vector>
  </TitlesOfParts>
  <Company>Cranmer Education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V Thompson-Boyle</dc:creator>
  <cp:lastModifiedBy>Mr D Kelly</cp:lastModifiedBy>
  <cp:revision>10</cp:revision>
  <dcterms:created xsi:type="dcterms:W3CDTF">2023-06-19T13:40:41Z</dcterms:created>
  <dcterms:modified xsi:type="dcterms:W3CDTF">2024-07-01T09:09:27Z</dcterms:modified>
</cp:coreProperties>
</file>